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84" r:id="rId3"/>
  </p:sldMasterIdLst>
  <p:notesMasterIdLst>
    <p:notesMasterId r:id="rId60"/>
  </p:notesMasterIdLst>
  <p:sldIdLst>
    <p:sldId id="296" r:id="rId4"/>
    <p:sldId id="297" r:id="rId5"/>
    <p:sldId id="257" r:id="rId6"/>
    <p:sldId id="298" r:id="rId7"/>
    <p:sldId id="259" r:id="rId8"/>
    <p:sldId id="305" r:id="rId9"/>
    <p:sldId id="304" r:id="rId10"/>
    <p:sldId id="306" r:id="rId11"/>
    <p:sldId id="309" r:id="rId12"/>
    <p:sldId id="299" r:id="rId13"/>
    <p:sldId id="258" r:id="rId14"/>
    <p:sldId id="307" r:id="rId15"/>
    <p:sldId id="277" r:id="rId16"/>
    <p:sldId id="308" r:id="rId17"/>
    <p:sldId id="316" r:id="rId18"/>
    <p:sldId id="310" r:id="rId19"/>
    <p:sldId id="315" r:id="rId20"/>
    <p:sldId id="311" r:id="rId21"/>
    <p:sldId id="314" r:id="rId22"/>
    <p:sldId id="312" r:id="rId23"/>
    <p:sldId id="313" r:id="rId24"/>
    <p:sldId id="300" r:id="rId25"/>
    <p:sldId id="271" r:id="rId26"/>
    <p:sldId id="272" r:id="rId27"/>
    <p:sldId id="281" r:id="rId28"/>
    <p:sldId id="282" r:id="rId29"/>
    <p:sldId id="301" r:id="rId30"/>
    <p:sldId id="273" r:id="rId31"/>
    <p:sldId id="274" r:id="rId32"/>
    <p:sldId id="275" r:id="rId33"/>
    <p:sldId id="276" r:id="rId34"/>
    <p:sldId id="278" r:id="rId35"/>
    <p:sldId id="279" r:id="rId36"/>
    <p:sldId id="280" r:id="rId37"/>
    <p:sldId id="302" r:id="rId38"/>
    <p:sldId id="261" r:id="rId39"/>
    <p:sldId id="266" r:id="rId40"/>
    <p:sldId id="263" r:id="rId41"/>
    <p:sldId id="265" r:id="rId42"/>
    <p:sldId id="267" r:id="rId43"/>
    <p:sldId id="268" r:id="rId44"/>
    <p:sldId id="269" r:id="rId45"/>
    <p:sldId id="283" r:id="rId46"/>
    <p:sldId id="284" r:id="rId47"/>
    <p:sldId id="317" r:id="rId48"/>
    <p:sldId id="318" r:id="rId49"/>
    <p:sldId id="285" r:id="rId50"/>
    <p:sldId id="319" r:id="rId51"/>
    <p:sldId id="286" r:id="rId52"/>
    <p:sldId id="287" r:id="rId53"/>
    <p:sldId id="288" r:id="rId54"/>
    <p:sldId id="289" r:id="rId55"/>
    <p:sldId id="320" r:id="rId56"/>
    <p:sldId id="290" r:id="rId57"/>
    <p:sldId id="303" r:id="rId58"/>
    <p:sldId id="29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B9D99863-70ED-4CA5-A9E7-E87BAF337335}">
          <p14:sldIdLst>
            <p14:sldId id="296"/>
            <p14:sldId id="297"/>
            <p14:sldId id="257"/>
          </p14:sldIdLst>
        </p14:section>
        <p14:section name="Intro to DB" id="{03E1BA54-E075-4D56-8432-BF09E1E6DBD8}">
          <p14:sldIdLst>
            <p14:sldId id="298"/>
            <p14:sldId id="259"/>
            <p14:sldId id="305"/>
            <p14:sldId id="304"/>
            <p14:sldId id="306"/>
            <p14:sldId id="309"/>
          </p14:sldIdLst>
        </p14:section>
        <p14:section name="SQL overview" id="{9F08C17D-74AE-49E8-9352-0E270F6D70ED}">
          <p14:sldIdLst>
            <p14:sldId id="299"/>
            <p14:sldId id="258"/>
            <p14:sldId id="307"/>
            <p14:sldId id="277"/>
            <p14:sldId id="308"/>
            <p14:sldId id="316"/>
            <p14:sldId id="310"/>
            <p14:sldId id="315"/>
            <p14:sldId id="311"/>
            <p14:sldId id="314"/>
            <p14:sldId id="312"/>
            <p14:sldId id="313"/>
          </p14:sldIdLst>
        </p14:section>
        <p14:section name="Native Driver" id="{F1DDB36A-F74C-4308-BB24-1BF38B02F476}">
          <p14:sldIdLst>
            <p14:sldId id="300"/>
            <p14:sldId id="271"/>
            <p14:sldId id="272"/>
            <p14:sldId id="281"/>
            <p14:sldId id="282"/>
          </p14:sldIdLst>
        </p14:section>
        <p14:section name="ORM Concepts" id="{128B11FF-1907-4043-9BB9-F85D61F405E5}">
          <p14:sldIdLst>
            <p14:sldId id="301"/>
            <p14:sldId id="273"/>
            <p14:sldId id="274"/>
            <p14:sldId id="275"/>
            <p14:sldId id="276"/>
            <p14:sldId id="278"/>
            <p14:sldId id="279"/>
            <p14:sldId id="280"/>
          </p14:sldIdLst>
        </p14:section>
        <p14:section name="Sequelize ORM Driver" id="{02AAAE4E-8608-42D2-B9C8-7EE6DEE08C31}">
          <p14:sldIdLst>
            <p14:sldId id="302"/>
            <p14:sldId id="261"/>
            <p14:sldId id="266"/>
            <p14:sldId id="263"/>
            <p14:sldId id="265"/>
            <p14:sldId id="267"/>
            <p14:sldId id="268"/>
            <p14:sldId id="269"/>
            <p14:sldId id="283"/>
            <p14:sldId id="284"/>
            <p14:sldId id="317"/>
            <p14:sldId id="318"/>
            <p14:sldId id="285"/>
            <p14:sldId id="319"/>
            <p14:sldId id="286"/>
            <p14:sldId id="287"/>
            <p14:sldId id="288"/>
            <p14:sldId id="289"/>
            <p14:sldId id="320"/>
            <p14:sldId id="290"/>
            <p14:sldId id="303"/>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5" autoAdjust="0"/>
    <p:restoredTop sz="92082" autoAdjust="0"/>
  </p:normalViewPr>
  <p:slideViewPr>
    <p:cSldViewPr snapToGrid="0">
      <p:cViewPr varScale="1">
        <p:scale>
          <a:sx n="86" d="100"/>
          <a:sy n="86" d="100"/>
        </p:scale>
        <p:origin x="246" y="90"/>
      </p:cViewPr>
      <p:guideLst/>
    </p:cSldViewPr>
  </p:slideViewPr>
  <p:notesTextViewPr>
    <p:cViewPr>
      <p:scale>
        <a:sx n="1" d="1"/>
        <a:sy n="1" d="1"/>
      </p:scale>
      <p:origin x="0" y="-22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7C8DC-7A84-4139-A8E8-0C5AB4EDB7FF}" type="datetimeFigureOut">
              <a:rPr lang="en-US" smtClean="0"/>
              <a:t>11/7/2017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1D504-39C0-448B-A23E-05C8E3D20203}" type="slidenum">
              <a:rPr lang="en-US" smtClean="0"/>
              <a:t>‹#›</a:t>
            </a:fld>
            <a:endParaRPr lang="en-US"/>
          </a:p>
        </p:txBody>
      </p:sp>
    </p:spTree>
    <p:extLst>
      <p:ext uri="{BB962C8B-B14F-4D97-AF65-F5344CB8AC3E}">
        <p14:creationId xmlns:p14="http://schemas.microsoft.com/office/powerpoint/2010/main" val="151290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rgbClr val="00B050"/>
                </a:solidFill>
              </a:rPr>
              <a:t>Title slide v1</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052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Was developed at IBM by Donald </a:t>
            </a:r>
            <a:r>
              <a:rPr lang="en-US" b="0" dirty="0" err="1" smtClean="0"/>
              <a:t>Chamberline</a:t>
            </a:r>
            <a:r>
              <a:rPr lang="en-US" b="0" dirty="0" smtClean="0"/>
              <a:t> and </a:t>
            </a:r>
            <a:r>
              <a:rPr lang="en-US" b="0" dirty="0" err="1" smtClean="0"/>
              <a:t>Reymond</a:t>
            </a:r>
            <a:r>
              <a:rPr lang="en-US" b="0" dirty="0" smtClean="0"/>
              <a:t> Boyce in early</a:t>
            </a:r>
            <a:r>
              <a:rPr lang="en-US" b="0" baseline="0" dirty="0" smtClean="0"/>
              <a:t> 1970s</a:t>
            </a:r>
          </a:p>
          <a:p>
            <a:r>
              <a:rPr lang="en-US" b="0" dirty="0" smtClean="0"/>
              <a:t>SQL allows you to communicate with the server and has the following advantages:</a:t>
            </a:r>
          </a:p>
          <a:p>
            <a:r>
              <a:rPr lang="en-US" b="0" dirty="0" smtClean="0"/>
              <a:t>Efficient</a:t>
            </a:r>
          </a:p>
          <a:p>
            <a:r>
              <a:rPr lang="en-US" b="0" dirty="0" smtClean="0"/>
              <a:t>Easy to learn and use</a:t>
            </a:r>
          </a:p>
          <a:p>
            <a:r>
              <a:rPr lang="en-US" b="0" dirty="0" smtClean="0"/>
              <a:t>Functionally complete. SQL allows you to define, retrieve, and manipulate data in the tables.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892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465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417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Если предложение </a:t>
            </a:r>
            <a:r>
              <a:rPr lang="ru-RU" sz="1200" b="1" i="0" kern="1200" dirty="0" smtClean="0">
                <a:solidFill>
                  <a:schemeClr val="tx1"/>
                </a:solidFill>
                <a:effectLst/>
                <a:latin typeface="+mn-lt"/>
                <a:ea typeface="+mn-ea"/>
                <a:cs typeface="+mn-cs"/>
              </a:rPr>
              <a:t>WHERE</a:t>
            </a:r>
            <a:r>
              <a:rPr lang="ru-RU" sz="1200" b="0" i="0" kern="1200" dirty="0" smtClean="0">
                <a:solidFill>
                  <a:schemeClr val="tx1"/>
                </a:solidFill>
                <a:effectLst/>
                <a:latin typeface="+mn-lt"/>
                <a:ea typeface="+mn-ea"/>
                <a:cs typeface="+mn-cs"/>
              </a:rPr>
              <a:t> определяет предикат для фильтрации строк, то предложение </a:t>
            </a:r>
            <a:r>
              <a:rPr lang="ru-RU" sz="1200" b="1" i="0" kern="1200" dirty="0" smtClean="0">
                <a:solidFill>
                  <a:schemeClr val="tx1"/>
                </a:solidFill>
                <a:effectLst/>
                <a:latin typeface="+mn-lt"/>
                <a:ea typeface="+mn-ea"/>
                <a:cs typeface="+mn-cs"/>
              </a:rPr>
              <a:t>HAVING</a:t>
            </a:r>
            <a:r>
              <a:rPr lang="ru-RU" sz="1200" b="0" i="0" kern="1200" dirty="0" smtClean="0">
                <a:solidFill>
                  <a:schemeClr val="tx1"/>
                </a:solidFill>
                <a:effectLst/>
                <a:latin typeface="+mn-lt"/>
                <a:ea typeface="+mn-ea"/>
                <a:cs typeface="+mn-cs"/>
              </a:rPr>
              <a:t> применяется после группировки для определения аналогичного предиката, фильтрующего группы по значениям агрегатных функций</a:t>
            </a:r>
            <a:endParaRPr lang="en-US" sz="900" b="0"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188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052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875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6132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0458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5651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794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485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0527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panose="020B0603020202020204" pitchFamily="34" charset="0"/>
              </a:rPr>
              <a:t>You can use this type of title slides with</a:t>
            </a:r>
            <a:r>
              <a:rPr lang="en-US" baseline="0" dirty="0" smtClean="0">
                <a:latin typeface="Trebuchet MS" panose="020B0603020202020204" pitchFamily="34" charset="0"/>
              </a:rPr>
              <a:t> the </a:t>
            </a:r>
            <a:r>
              <a:rPr lang="en-US" baseline="0" dirty="0" smtClean="0">
                <a:solidFill>
                  <a:srgbClr val="00B050"/>
                </a:solidFill>
                <a:latin typeface="Trebuchet MS" panose="020B0603020202020204" pitchFamily="34" charset="0"/>
              </a:rPr>
              <a:t>Title slide v4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12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609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775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81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0290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panose="020B0603020202020204" pitchFamily="34" charset="0"/>
              </a:rPr>
              <a:t>You can use this type of title slides with</a:t>
            </a:r>
            <a:r>
              <a:rPr lang="en-US" baseline="0" dirty="0" smtClean="0">
                <a:latin typeface="Trebuchet MS" panose="020B0603020202020204" pitchFamily="34" charset="0"/>
              </a:rPr>
              <a:t> the </a:t>
            </a:r>
            <a:r>
              <a:rPr lang="en-US" baseline="0" dirty="0" smtClean="0">
                <a:solidFill>
                  <a:srgbClr val="00B050"/>
                </a:solidFill>
                <a:latin typeface="Trebuchet MS" panose="020B0603020202020204" pitchFamily="34" charset="0"/>
              </a:rPr>
              <a:t>Title slide v4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1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412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603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673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panose="020B0603020202020204" pitchFamily="34" charset="0"/>
              </a:rPr>
              <a:t>You can use this type of title slides with</a:t>
            </a:r>
            <a:r>
              <a:rPr lang="en-US" baseline="0" dirty="0" smtClean="0">
                <a:latin typeface="Trebuchet MS" panose="020B0603020202020204" pitchFamily="34" charset="0"/>
              </a:rPr>
              <a:t> the </a:t>
            </a:r>
            <a:r>
              <a:rPr lang="en-US" baseline="0" dirty="0" smtClean="0">
                <a:solidFill>
                  <a:srgbClr val="00B050"/>
                </a:solidFill>
                <a:latin typeface="Trebuchet MS" panose="020B0603020202020204" pitchFamily="34" charset="0"/>
              </a:rPr>
              <a:t>Title slide v4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830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630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4211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290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0907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461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332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6242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8400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873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08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4154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2093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6049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380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smtClean="0">
                <a:solidFill>
                  <a:schemeClr val="tx1"/>
                </a:solidFill>
                <a:effectLst/>
                <a:latin typeface="+mn-lt"/>
                <a:ea typeface="+mn-ea"/>
                <a:cs typeface="+mn-cs"/>
              </a:rPr>
              <a:t>Finder methods are intended to query data from the database. They do not return plain objects but instead return model instances. Because finder methods return model instances you can call any model instance member on the result as described in the documentation for instances.</a:t>
            </a:r>
          </a:p>
          <a:p>
            <a:endParaRPr lang="en-US" sz="9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328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0794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9917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1038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err="1" smtClean="0">
                <a:solidFill>
                  <a:schemeClr val="tx1"/>
                </a:solidFill>
                <a:effectLst/>
                <a:latin typeface="+mn-lt"/>
                <a:ea typeface="+mn-ea"/>
                <a:cs typeface="+mn-cs"/>
              </a:rPr>
              <a:t>Combinators</a:t>
            </a:r>
            <a:r>
              <a:rPr lang="en-US" sz="900" b="0" kern="1200" dirty="0" smtClean="0">
                <a:solidFill>
                  <a:schemeClr val="tx1"/>
                </a:solidFill>
                <a:effectLst/>
                <a:latin typeface="+mn-lt"/>
                <a:ea typeface="+mn-ea"/>
                <a:cs typeface="+mn-cs"/>
              </a:rPr>
              <a:t>: </a:t>
            </a:r>
            <a:r>
              <a:rPr lang="en-US" sz="900" dirty="0" smtClean="0"/>
              <a:t>// rank &lt; 1000 OR rank IS NULL </a:t>
            </a:r>
          </a:p>
          <a:p>
            <a:endParaRPr lang="en-US" sz="900" b="0" kern="1200" dirty="0" smtClean="0">
              <a:solidFill>
                <a:schemeClr val="tx1"/>
              </a:solidFill>
              <a:effectLst/>
              <a:latin typeface="+mn-lt"/>
              <a:ea typeface="+mn-ea"/>
              <a:cs typeface="+mn-cs"/>
            </a:endParaRPr>
          </a:p>
          <a:p>
            <a:r>
              <a:rPr lang="en-US" sz="900" b="0" kern="1200" dirty="0" smtClean="0">
                <a:solidFill>
                  <a:schemeClr val="tx1"/>
                </a:solidFill>
                <a:effectLst/>
                <a:latin typeface="+mn-lt"/>
                <a:ea typeface="+mn-ea"/>
                <a:cs typeface="+mn-cs"/>
              </a:rPr>
              <a:t>Security: </a:t>
            </a:r>
            <a:r>
              <a:rPr lang="en-US" sz="900" dirty="0" smtClean="0"/>
              <a:t>//use </a:t>
            </a:r>
            <a:r>
              <a:rPr lang="en-US" sz="900" dirty="0" err="1" smtClean="0"/>
              <a:t>sequelize</a:t>
            </a:r>
            <a:r>
              <a:rPr lang="en-US" sz="900" dirty="0" smtClean="0"/>
              <a:t> with only alias for $and =&gt; </a:t>
            </a:r>
            <a:r>
              <a:rPr lang="en-US" sz="900" dirty="0" err="1" smtClean="0"/>
              <a:t>Op.and</a:t>
            </a:r>
            <a:r>
              <a:rPr lang="en-US" sz="900" dirty="0" smtClean="0"/>
              <a:t> </a:t>
            </a:r>
          </a:p>
          <a:p>
            <a:endParaRPr lang="en-US" sz="9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0992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309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718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0972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smtClean="0">
                <a:solidFill>
                  <a:schemeClr val="tx1"/>
                </a:solidFill>
                <a:effectLst/>
                <a:latin typeface="+mn-lt"/>
                <a:ea typeface="+mn-ea"/>
                <a:cs typeface="+mn-cs"/>
              </a:rPr>
              <a:t>Managed transactions handle committing or rolling back the transaction automagically. You start a managed transaction by passing a callback to </a:t>
            </a:r>
            <a:r>
              <a:rPr lang="en-US" sz="900" b="0" kern="1200" dirty="0" err="1" smtClean="0">
                <a:solidFill>
                  <a:schemeClr val="tx1"/>
                </a:solidFill>
                <a:effectLst/>
                <a:latin typeface="+mn-lt"/>
                <a:ea typeface="+mn-ea"/>
                <a:cs typeface="+mn-cs"/>
              </a:rPr>
              <a:t>sequelize.transaction</a:t>
            </a:r>
            <a:r>
              <a:rPr lang="en-US" sz="900" b="0" kern="1200" dirty="0" smtClean="0">
                <a:solidFill>
                  <a:schemeClr val="tx1"/>
                </a:solidFill>
                <a:effectLst/>
                <a:latin typeface="+mn-lt"/>
                <a:ea typeface="+mn-ea"/>
                <a:cs typeface="+mn-cs"/>
              </a:rPr>
              <a:t>.</a:t>
            </a:r>
          </a:p>
          <a:p>
            <a:endParaRPr lang="en-US" sz="900" b="0" kern="1200" dirty="0" smtClean="0">
              <a:solidFill>
                <a:schemeClr val="tx1"/>
              </a:solidFill>
              <a:effectLst/>
              <a:latin typeface="+mn-lt"/>
              <a:ea typeface="+mn-ea"/>
              <a:cs typeface="+mn-cs"/>
            </a:endParaRPr>
          </a:p>
          <a:p>
            <a:r>
              <a:rPr lang="en-US" sz="900" b="0" kern="1200" dirty="0" smtClean="0">
                <a:solidFill>
                  <a:schemeClr val="tx1"/>
                </a:solidFill>
                <a:effectLst/>
                <a:latin typeface="+mn-lt"/>
                <a:ea typeface="+mn-ea"/>
                <a:cs typeface="+mn-cs"/>
              </a:rPr>
              <a:t>Notice how the callback passed to transaction returns a promise chain, and does not explicitly call </a:t>
            </a:r>
            <a:r>
              <a:rPr lang="en-US" sz="900" b="0" kern="1200" dirty="0" err="1" smtClean="0">
                <a:solidFill>
                  <a:schemeClr val="tx1"/>
                </a:solidFill>
                <a:effectLst/>
                <a:latin typeface="+mn-lt"/>
                <a:ea typeface="+mn-ea"/>
                <a:cs typeface="+mn-cs"/>
              </a:rPr>
              <a:t>t.commit</a:t>
            </a:r>
            <a:r>
              <a:rPr lang="en-US" sz="900" b="0" kern="1200" dirty="0" smtClean="0">
                <a:solidFill>
                  <a:schemeClr val="tx1"/>
                </a:solidFill>
                <a:effectLst/>
                <a:latin typeface="+mn-lt"/>
                <a:ea typeface="+mn-ea"/>
                <a:cs typeface="+mn-cs"/>
              </a:rPr>
              <a:t>() nor </a:t>
            </a:r>
            <a:r>
              <a:rPr lang="en-US" sz="900" b="0" kern="1200" dirty="0" err="1" smtClean="0">
                <a:solidFill>
                  <a:schemeClr val="tx1"/>
                </a:solidFill>
                <a:effectLst/>
                <a:latin typeface="+mn-lt"/>
                <a:ea typeface="+mn-ea"/>
                <a:cs typeface="+mn-cs"/>
              </a:rPr>
              <a:t>t.rollback</a:t>
            </a:r>
            <a:r>
              <a:rPr lang="en-US" sz="900" b="0" kern="1200" dirty="0" smtClean="0">
                <a:solidFill>
                  <a:schemeClr val="tx1"/>
                </a:solidFill>
                <a:effectLst/>
                <a:latin typeface="+mn-lt"/>
                <a:ea typeface="+mn-ea"/>
                <a:cs typeface="+mn-cs"/>
              </a:rPr>
              <a:t>(). If all promises in the returned chain are resolved successfully the transaction is committed. If one or several of the promises are rejected, the transaction is rolled back.</a:t>
            </a:r>
            <a:endParaRPr lang="en-US" sz="9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7578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smtClean="0">
                <a:solidFill>
                  <a:schemeClr val="tx1"/>
                </a:solidFill>
                <a:effectLst/>
                <a:latin typeface="+mn-lt"/>
                <a:ea typeface="+mn-ea"/>
                <a:cs typeface="+mn-cs"/>
              </a:rPr>
              <a:t>CLS</a:t>
            </a:r>
            <a:r>
              <a:rPr lang="en-US" sz="900" b="0" kern="1200" baseline="0" dirty="0" smtClean="0">
                <a:solidFill>
                  <a:schemeClr val="tx1"/>
                </a:solidFill>
                <a:effectLst/>
                <a:latin typeface="+mn-lt"/>
                <a:ea typeface="+mn-ea"/>
                <a:cs typeface="+mn-cs"/>
              </a:rPr>
              <a:t> - Continuation-Local Storage </a:t>
            </a:r>
            <a:endParaRPr lang="en-US" sz="9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5322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smtClean="0">
                <a:solidFill>
                  <a:schemeClr val="tx1"/>
                </a:solidFill>
                <a:effectLst/>
                <a:latin typeface="+mn-lt"/>
                <a:ea typeface="+mn-ea"/>
                <a:cs typeface="+mn-cs"/>
              </a:rPr>
              <a:t>For example, if you want to always set a value on a model before saving it, you can add a </a:t>
            </a:r>
            <a:r>
              <a:rPr lang="en-US" sz="900" b="0" kern="1200" dirty="0" err="1" smtClean="0">
                <a:solidFill>
                  <a:schemeClr val="tx1"/>
                </a:solidFill>
                <a:effectLst/>
                <a:latin typeface="+mn-lt"/>
                <a:ea typeface="+mn-ea"/>
                <a:cs typeface="+mn-cs"/>
              </a:rPr>
              <a:t>beforeUpdate</a:t>
            </a:r>
            <a:r>
              <a:rPr lang="en-US" sz="900" b="0" kern="1200" dirty="0" smtClean="0">
                <a:solidFill>
                  <a:schemeClr val="tx1"/>
                </a:solidFill>
                <a:effectLst/>
                <a:latin typeface="+mn-lt"/>
                <a:ea typeface="+mn-ea"/>
                <a:cs typeface="+mn-cs"/>
              </a:rPr>
              <a:t> hook.</a:t>
            </a:r>
            <a:endParaRPr lang="en-US" sz="9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7786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t>
            </a:r>
          </a:p>
          <a:p>
            <a:r>
              <a:rPr lang="en-US" dirty="0" err="1" smtClean="0"/>
              <a:t>Sql</a:t>
            </a:r>
            <a:endParaRPr lang="en-US" dirty="0" smtClean="0"/>
          </a:p>
          <a:p>
            <a:r>
              <a:rPr lang="en-US" dirty="0" err="1" smtClean="0"/>
              <a:t>Orm</a:t>
            </a:r>
            <a:endParaRPr lang="en-US" dirty="0" smtClean="0"/>
          </a:p>
          <a:p>
            <a:r>
              <a:rPr lang="en-US" dirty="0" err="1" smtClean="0"/>
              <a:t>Sequilize</a:t>
            </a:r>
            <a:endParaRPr lang="en-US" smtClean="0"/>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5277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489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a:t>
            </a:r>
            <a:r>
              <a:rPr lang="en-US" baseline="0" dirty="0" smtClean="0"/>
              <a:t> literature:</a:t>
            </a:r>
          </a:p>
          <a:p>
            <a:endParaRPr lang="en-US" baseline="0" dirty="0" smtClean="0"/>
          </a:p>
          <a:p>
            <a:r>
              <a:rPr lang="en-US" baseline="0" dirty="0" smtClean="0"/>
              <a:t>http://Nodejs.org</a:t>
            </a:r>
          </a:p>
          <a:p>
            <a:r>
              <a:rPr lang="en-US" baseline="0" dirty="0" smtClean="0"/>
              <a:t>http://mongoosejs.com/docs</a:t>
            </a:r>
          </a:p>
          <a:p>
            <a:r>
              <a:rPr lang="en-US" baseline="0" dirty="0" smtClean="0"/>
              <a:t>http://stackoverflow.com</a:t>
            </a:r>
          </a:p>
          <a:p>
            <a:endParaRPr lang="en-US" baseline="0" dirty="0" smtClean="0"/>
          </a:p>
          <a:p>
            <a:r>
              <a:rPr lang="en-US" baseline="0" dirty="0" err="1" smtClean="0"/>
              <a:t>O’reilly</a:t>
            </a:r>
            <a:r>
              <a:rPr lang="en-US" baseline="0" dirty="0" smtClean="0"/>
              <a:t> books</a:t>
            </a:r>
          </a:p>
        </p:txBody>
      </p:sp>
      <p:sp>
        <p:nvSpPr>
          <p:cNvPr id="4" name="Slide Number Placeholder 3"/>
          <p:cNvSpPr>
            <a:spLocks noGrp="1"/>
          </p:cNvSpPr>
          <p:nvPr>
            <p:ph type="sldNum" sz="quarter" idx="10"/>
          </p:nvPr>
        </p:nvSpPr>
        <p:spPr/>
        <p:txBody>
          <a:bodyPr/>
          <a:lstStyle/>
          <a:p>
            <a:fld id="{7AE90029-A909-AD4E-9775-A0D64990AD22}" type="slidenum">
              <a:rPr lang="en-US" smtClean="0"/>
              <a:t>56</a:t>
            </a:fld>
            <a:endParaRPr lang="en-US"/>
          </a:p>
        </p:txBody>
      </p:sp>
    </p:spTree>
    <p:extLst>
      <p:ext uri="{BB962C8B-B14F-4D97-AF65-F5344CB8AC3E}">
        <p14:creationId xmlns:p14="http://schemas.microsoft.com/office/powerpoint/2010/main" val="251047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https://www.dbschema.com/sample-database-schema.html</a:t>
            </a:r>
            <a:endParaRPr lang="en-US" b="0"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067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709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7457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panose="020B0603020202020204" pitchFamily="34" charset="0"/>
              </a:rPr>
              <a:t>You can use this type of title slides with</a:t>
            </a:r>
            <a:r>
              <a:rPr lang="en-US" baseline="0" dirty="0" smtClean="0">
                <a:latin typeface="Trebuchet MS" panose="020B0603020202020204" pitchFamily="34" charset="0"/>
              </a:rPr>
              <a:t> the </a:t>
            </a:r>
            <a:r>
              <a:rPr lang="en-US" baseline="0" dirty="0" smtClean="0">
                <a:solidFill>
                  <a:srgbClr val="00B050"/>
                </a:solidFill>
                <a:latin typeface="Trebuchet MS" panose="020B0603020202020204" pitchFamily="34" charset="0"/>
              </a:rPr>
              <a:t>Title slide v4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64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843842" y="1889829"/>
            <a:ext cx="9934225" cy="993073"/>
          </a:xfrm>
          <a:prstGeom prst="rect">
            <a:avLst/>
          </a:prstGeom>
        </p:spPr>
        <p:txBody>
          <a:bodyPr lIns="68580" tIns="0" rIns="68580" bIns="34290">
            <a:noAutofit/>
          </a:bodyPr>
          <a:lstStyle>
            <a:lvl1pPr marL="0" indent="0">
              <a:lnSpc>
                <a:spcPct val="85000"/>
              </a:lnSpc>
              <a:spcBef>
                <a:spcPts val="0"/>
              </a:spcBef>
              <a:buNone/>
              <a:defRPr sz="5467" kern="0" cap="all" spc="-100"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877423" y="3839366"/>
            <a:ext cx="3454920" cy="349648"/>
          </a:xfrm>
          <a:prstGeom prst="rect">
            <a:avLst/>
          </a:prstGeom>
          <a:solidFill>
            <a:schemeClr val="accent2"/>
          </a:solidFill>
        </p:spPr>
        <p:txBody>
          <a:bodyPr wrap="none" lIns="68580" tIns="27432" rIns="68580" bIns="34290">
            <a:spAutoFit/>
          </a:bodyPr>
          <a:lstStyle>
            <a:lvl1pPr marL="0" indent="0">
              <a:spcBef>
                <a:spcPts val="0"/>
              </a:spcBef>
              <a:buFontTx/>
              <a:buNone/>
              <a:defRPr sz="1867" cap="all" baseline="0">
                <a:solidFill>
                  <a:srgbClr val="FFFFFF"/>
                </a:solidFill>
                <a:latin typeface="Arial Black"/>
                <a:cs typeface="Arial Black"/>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880532" y="5459486"/>
            <a:ext cx="4866216" cy="373063"/>
          </a:xfrm>
          <a:prstGeom prst="rect">
            <a:avLst/>
          </a:prstGeom>
        </p:spPr>
        <p:txBody>
          <a:bodyPr lIns="68580" tIns="34290" rIns="68580" bIns="34290">
            <a:normAutofit/>
          </a:bodyPr>
          <a:lstStyle>
            <a:lvl1pPr marL="0" indent="0">
              <a:buNone/>
              <a:defRPr sz="1867" baseline="0">
                <a:solidFill>
                  <a:schemeClr val="bg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837173" y="673102"/>
            <a:ext cx="1658003" cy="610983"/>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3048469" y="673101"/>
            <a:ext cx="1882121" cy="61184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764117" y="761999"/>
            <a:ext cx="0" cy="46317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44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22180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68BC15-F24B-E446-B553-68F95ADB7EEE}" type="datetimeFigureOut">
              <a:rPr lang="en-US" smtClean="0"/>
              <a:t>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892501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68BC15-F24B-E446-B553-68F95ADB7EEE}" type="datetimeFigureOut">
              <a:rPr lang="en-US" smtClean="0"/>
              <a:t>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968874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8BC15-F24B-E446-B553-68F95ADB7EEE}" type="datetimeFigureOut">
              <a:rPr lang="en-US" smtClean="0"/>
              <a:t>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06668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194416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29888193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3624965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96670447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12192000" cy="68580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842433" y="2075580"/>
            <a:ext cx="9213851" cy="765337"/>
          </a:xfrm>
          <a:prstGeom prst="rect">
            <a:avLst/>
          </a:prstGeom>
        </p:spPr>
        <p:txBody>
          <a:bodyPr lIns="68580" tIns="34290" rIns="68580" bIns="34290">
            <a:spAutoFit/>
          </a:bodyPr>
          <a:lstStyle>
            <a:lvl1pPr marL="0" indent="0">
              <a:lnSpc>
                <a:spcPct val="80000"/>
              </a:lnSpc>
              <a:spcBef>
                <a:spcPts val="0"/>
              </a:spcBef>
              <a:buNone/>
              <a:defRPr sz="5467"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880536" y="4453470"/>
            <a:ext cx="8650817" cy="356572"/>
          </a:xfrm>
          <a:prstGeom prst="rect">
            <a:avLst/>
          </a:prstGeom>
        </p:spPr>
        <p:txBody>
          <a:bodyPr lIns="68580" tIns="34290" rIns="68580" bIns="34290">
            <a:spAutoFit/>
          </a:bodyPr>
          <a:lstStyle>
            <a:lvl1pPr marL="0" indent="0">
              <a:lnSpc>
                <a:spcPct val="100000"/>
              </a:lnSpc>
              <a:spcBef>
                <a:spcPts val="0"/>
              </a:spcBef>
              <a:buFontTx/>
              <a:buNone/>
              <a:defRPr sz="1867">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880532" y="5459487"/>
            <a:ext cx="4866216" cy="373063"/>
          </a:xfrm>
          <a:prstGeom prst="rect">
            <a:avLst/>
          </a:prstGeom>
        </p:spPr>
        <p:txBody>
          <a:bodyPr lIns="68580" tIns="34290" rIns="68580" bIns="34290">
            <a:normAutofit/>
          </a:bodyPr>
          <a:lstStyle>
            <a:lvl1pPr marL="0" indent="0">
              <a:buNone/>
              <a:defRPr sz="1867"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837173" y="673103"/>
            <a:ext cx="1658003" cy="610983"/>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15574841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Steps">
    <p:spTree>
      <p:nvGrpSpPr>
        <p:cNvPr id="1" name=""/>
        <p:cNvGrpSpPr/>
        <p:nvPr/>
      </p:nvGrpSpPr>
      <p:grpSpPr>
        <a:xfrm>
          <a:off x="0" y="0"/>
          <a:ext cx="0" cy="0"/>
          <a:chOff x="0" y="0"/>
          <a:chExt cx="0" cy="0"/>
        </a:xfrm>
      </p:grpSpPr>
      <p:sp>
        <p:nvSpPr>
          <p:cNvPr id="15" name="Rectangle 14"/>
          <p:cNvSpPr/>
          <p:nvPr userDrawn="1"/>
        </p:nvSpPr>
        <p:spPr>
          <a:xfrm>
            <a:off x="-1" y="939032"/>
            <a:ext cx="12192000" cy="377952"/>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dirty="0">
              <a:solidFill>
                <a:srgbClr val="2FC2D9"/>
              </a:solidFill>
            </a:endParaRPr>
          </a:p>
        </p:txBody>
      </p:sp>
      <p:sp>
        <p:nvSpPr>
          <p:cNvPr id="5" name="Oval 4"/>
          <p:cNvSpPr/>
          <p:nvPr/>
        </p:nvSpPr>
        <p:spPr>
          <a:xfrm>
            <a:off x="1267455" y="1125386"/>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en-US" sz="2000" dirty="0">
                <a:solidFill>
                  <a:schemeClr val="bg1"/>
                </a:solidFill>
                <a:latin typeface="Arial Black"/>
                <a:cs typeface="Arial Black"/>
              </a:rPr>
              <a:t>1</a:t>
            </a:r>
          </a:p>
        </p:txBody>
      </p:sp>
      <p:cxnSp>
        <p:nvCxnSpPr>
          <p:cNvPr id="9" name="Straight Connector 8"/>
          <p:cNvCxnSpPr/>
          <p:nvPr userDrawn="1"/>
        </p:nvCxnSpPr>
        <p:spPr>
          <a:xfrm flipV="1">
            <a:off x="3045812" y="932691"/>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093814" y="944426"/>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9139625" y="932690"/>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311078" y="1125386"/>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2</a:t>
            </a:r>
            <a:endParaRPr lang="en-US" sz="2000" dirty="0">
              <a:solidFill>
                <a:schemeClr val="bg1"/>
              </a:solidFill>
              <a:latin typeface="Arial Black"/>
              <a:cs typeface="Arial Black"/>
            </a:endParaRPr>
          </a:p>
        </p:txBody>
      </p:sp>
      <p:sp>
        <p:nvSpPr>
          <p:cNvPr id="18" name="Oval 17"/>
          <p:cNvSpPr/>
          <p:nvPr/>
        </p:nvSpPr>
        <p:spPr>
          <a:xfrm>
            <a:off x="7370023" y="1125386"/>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3</a:t>
            </a:r>
            <a:endParaRPr lang="en-US" sz="2000" dirty="0">
              <a:solidFill>
                <a:schemeClr val="bg1"/>
              </a:solidFill>
              <a:latin typeface="Arial Black"/>
              <a:cs typeface="Arial Black"/>
            </a:endParaRPr>
          </a:p>
        </p:txBody>
      </p:sp>
      <p:sp>
        <p:nvSpPr>
          <p:cNvPr id="23" name="Oval 22"/>
          <p:cNvSpPr/>
          <p:nvPr/>
        </p:nvSpPr>
        <p:spPr>
          <a:xfrm>
            <a:off x="10402699" y="1125386"/>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4</a:t>
            </a:r>
            <a:endParaRPr lang="en-US" sz="2000" dirty="0">
              <a:solidFill>
                <a:schemeClr val="bg1"/>
              </a:solidFill>
              <a:latin typeface="Arial Black"/>
              <a:cs typeface="Arial Black"/>
            </a:endParaRPr>
          </a:p>
        </p:txBody>
      </p:sp>
      <p:sp>
        <p:nvSpPr>
          <p:cNvPr id="27" name="Text Placeholder 6"/>
          <p:cNvSpPr>
            <a:spLocks noGrp="1"/>
          </p:cNvSpPr>
          <p:nvPr userDrawn="1">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smtClean="0"/>
              <a:t>CLICK TO ADD TITLE</a:t>
            </a:r>
            <a:endParaRPr lang="en-US" dirty="0"/>
          </a:p>
        </p:txBody>
      </p:sp>
      <p:sp>
        <p:nvSpPr>
          <p:cNvPr id="29" name="Text Placeholder 28"/>
          <p:cNvSpPr>
            <a:spLocks noGrp="1"/>
          </p:cNvSpPr>
          <p:nvPr>
            <p:ph type="body" sz="quarter" idx="11" hasCustomPrompt="1"/>
          </p:nvPr>
        </p:nvSpPr>
        <p:spPr>
          <a:xfrm>
            <a:off x="323851" y="1830917"/>
            <a:ext cx="2400300" cy="3894667"/>
          </a:xfrm>
          <a:prstGeom prst="rect">
            <a:avLst/>
          </a:prstGeom>
        </p:spPr>
        <p:txBody>
          <a:bodyPr vert="horz"/>
          <a:lstStyle>
            <a:lvl1pPr marL="171446" indent="-171446" algn="ctr">
              <a:lnSpc>
                <a:spcPts val="1800"/>
              </a:lnSpc>
              <a:spcBef>
                <a:spcPts val="0"/>
              </a:spcBef>
              <a:spcAft>
                <a:spcPts val="1300"/>
              </a:spcAft>
              <a:buClr>
                <a:srgbClr val="2FC2D9"/>
              </a:buClr>
              <a:buFont typeface="Arial"/>
              <a:buChar char="•"/>
              <a:defRPr sz="1600"/>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3371851" y="1830917"/>
            <a:ext cx="2400300" cy="3894667"/>
          </a:xfrm>
          <a:prstGeom prst="rect">
            <a:avLst/>
          </a:prstGeom>
        </p:spPr>
        <p:txBody>
          <a:bodyPr vert="horz"/>
          <a:lstStyle>
            <a:lvl1pPr marL="171446" indent="-171446" algn="ctr" defTabSz="457178"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6419851" y="1830917"/>
            <a:ext cx="2400300" cy="3894667"/>
          </a:xfrm>
          <a:prstGeom prst="rect">
            <a:avLst/>
          </a:prstGeom>
        </p:spPr>
        <p:txBody>
          <a:bodyPr vert="horz"/>
          <a:lstStyle>
            <a:lvl1pPr marL="171446" indent="-171446" algn="ctr" defTabSz="457178"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9467851" y="1830917"/>
            <a:ext cx="2400300" cy="3894667"/>
          </a:xfrm>
          <a:prstGeom prst="rect">
            <a:avLst/>
          </a:prstGeom>
        </p:spPr>
        <p:txBody>
          <a:bodyPr vert="horz"/>
          <a:lstStyle>
            <a:lvl1pPr marL="171446" indent="-171446" algn="ctr" defTabSz="457178"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Tree>
    <p:extLst>
      <p:ext uri="{BB962C8B-B14F-4D97-AF65-F5344CB8AC3E}">
        <p14:creationId xmlns:p14="http://schemas.microsoft.com/office/powerpoint/2010/main" val="909555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12192000" cy="68580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842433" y="2075578"/>
            <a:ext cx="9213851" cy="742319"/>
          </a:xfrm>
          <a:prstGeom prst="rect">
            <a:avLst/>
          </a:prstGeom>
        </p:spPr>
        <p:txBody>
          <a:bodyPr lIns="68580" tIns="34290" rIns="68580" bIns="34290">
            <a:spAutoFit/>
          </a:bodyPr>
          <a:lstStyle>
            <a:lvl1pPr marL="0" indent="0">
              <a:lnSpc>
                <a:spcPct val="80000"/>
              </a:lnSpc>
              <a:spcBef>
                <a:spcPts val="0"/>
              </a:spcBef>
              <a:buNone/>
              <a:defRPr sz="5467"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880534" y="4453469"/>
            <a:ext cx="8650817" cy="356572"/>
          </a:xfrm>
          <a:prstGeom prst="rect">
            <a:avLst/>
          </a:prstGeom>
        </p:spPr>
        <p:txBody>
          <a:bodyPr lIns="68580" tIns="34290" rIns="68580" bIns="34290">
            <a:spAutoFit/>
          </a:bodyPr>
          <a:lstStyle>
            <a:lvl1pPr marL="0" indent="0">
              <a:lnSpc>
                <a:spcPct val="100000"/>
              </a:lnSpc>
              <a:spcBef>
                <a:spcPts val="0"/>
              </a:spcBef>
              <a:buFontTx/>
              <a:buNone/>
              <a:defRPr sz="1867">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880532" y="5459486"/>
            <a:ext cx="4866216" cy="373063"/>
          </a:xfrm>
          <a:prstGeom prst="rect">
            <a:avLst/>
          </a:prstGeom>
        </p:spPr>
        <p:txBody>
          <a:bodyPr lIns="68580" tIns="34290" rIns="68580" bIns="34290">
            <a:normAutofit/>
          </a:bodyPr>
          <a:lstStyle>
            <a:lvl1pPr marL="0" indent="0">
              <a:buNone/>
              <a:defRPr sz="1867"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837173" y="673102"/>
            <a:ext cx="1658003" cy="610983"/>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872929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822" y="-15393"/>
            <a:ext cx="9197473" cy="6898104"/>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144003" y="-15393"/>
            <a:ext cx="3117724" cy="6898104"/>
          </a:xfrm>
          <a:prstGeom prst="rect">
            <a:avLst/>
          </a:prstGeom>
        </p:spPr>
      </p:pic>
      <p:sp>
        <p:nvSpPr>
          <p:cNvPr id="7" name="Text Placeholder 12"/>
          <p:cNvSpPr>
            <a:spLocks noGrp="1"/>
          </p:cNvSpPr>
          <p:nvPr>
            <p:ph type="body" sz="quarter" idx="13" hasCustomPrompt="1"/>
          </p:nvPr>
        </p:nvSpPr>
        <p:spPr>
          <a:xfrm>
            <a:off x="1163205" y="5263637"/>
            <a:ext cx="6683027" cy="784831"/>
          </a:xfrm>
          <a:prstGeom prst="rect">
            <a:avLst/>
          </a:prstGeom>
          <a:solidFill>
            <a:srgbClr val="2FC2D9"/>
          </a:solidFill>
        </p:spPr>
        <p:txBody>
          <a:bodyPr wrap="none" lIns="137160" tIns="27432" rIns="137160" bIns="34290">
            <a:spAutoFit/>
          </a:bodyPr>
          <a:lstStyle>
            <a:lvl1pPr marL="0" indent="0">
              <a:buNone/>
              <a:defRPr sz="5067" b="0" i="0" cap="all">
                <a:solidFill>
                  <a:schemeClr val="bg1"/>
                </a:solidFill>
                <a:latin typeface="Arial Black"/>
                <a:cs typeface="Arial Black"/>
              </a:defRPr>
            </a:lvl1pPr>
            <a:lvl2pPr marL="457178" indent="0">
              <a:buNone/>
              <a:defRPr sz="5067" b="0" i="0" cap="all">
                <a:latin typeface="Arial Black"/>
                <a:cs typeface="Arial Black"/>
              </a:defRPr>
            </a:lvl2pPr>
            <a:lvl3pPr marL="914354" indent="0">
              <a:buNone/>
              <a:defRPr sz="5067" b="0" i="0" cap="all">
                <a:latin typeface="Arial Black"/>
                <a:cs typeface="Arial Black"/>
              </a:defRPr>
            </a:lvl3pPr>
            <a:lvl4pPr marL="1371532" indent="0">
              <a:buNone/>
              <a:defRPr sz="5067" b="0" i="0" cap="all">
                <a:latin typeface="Arial Black"/>
                <a:cs typeface="Arial Black"/>
              </a:defRPr>
            </a:lvl4pPr>
            <a:lvl5pPr marL="1828709" indent="0">
              <a:buNone/>
              <a:defRPr sz="5067"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1163208" y="4525827"/>
            <a:ext cx="4917585" cy="784831"/>
          </a:xfrm>
          <a:prstGeom prst="rect">
            <a:avLst/>
          </a:prstGeom>
          <a:solidFill>
            <a:srgbClr val="2FC2D9"/>
          </a:solidFill>
        </p:spPr>
        <p:txBody>
          <a:bodyPr wrap="none" lIns="137160" tIns="27432" rIns="137160" bIns="34290">
            <a:spAutoFit/>
          </a:bodyPr>
          <a:lstStyle>
            <a:lvl1pPr marL="0" indent="0">
              <a:buNone/>
              <a:defRPr sz="5067" b="0" i="0" cap="all">
                <a:solidFill>
                  <a:schemeClr val="bg1"/>
                </a:solidFill>
                <a:latin typeface="Arial Black"/>
                <a:cs typeface="Arial Black"/>
              </a:defRPr>
            </a:lvl1pPr>
            <a:lvl2pPr marL="457178" indent="0">
              <a:buNone/>
              <a:defRPr sz="5067" b="0" i="0" cap="all">
                <a:latin typeface="Arial Black"/>
                <a:cs typeface="Arial Black"/>
              </a:defRPr>
            </a:lvl2pPr>
            <a:lvl3pPr marL="914354" indent="0">
              <a:buNone/>
              <a:defRPr sz="5067" b="0" i="0" cap="all">
                <a:latin typeface="Arial Black"/>
                <a:cs typeface="Arial Black"/>
              </a:defRPr>
            </a:lvl3pPr>
            <a:lvl4pPr marL="1371532" indent="0">
              <a:buNone/>
              <a:defRPr sz="5067" b="0" i="0" cap="all">
                <a:latin typeface="Arial Black"/>
                <a:cs typeface="Arial Black"/>
              </a:defRPr>
            </a:lvl4pPr>
            <a:lvl5pPr marL="1828709" indent="0">
              <a:buNone/>
              <a:defRPr sz="5067"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1163208" y="3826605"/>
            <a:ext cx="4956057" cy="784831"/>
          </a:xfrm>
          <a:prstGeom prst="rect">
            <a:avLst/>
          </a:prstGeom>
          <a:solidFill>
            <a:srgbClr val="2FC2D9"/>
          </a:solidFill>
          <a:ln>
            <a:noFill/>
          </a:ln>
        </p:spPr>
        <p:txBody>
          <a:bodyPr wrap="none" lIns="137160" tIns="27432" rIns="137160" bIns="34290" anchor="t">
            <a:spAutoFit/>
          </a:bodyPr>
          <a:lstStyle>
            <a:lvl1pPr algn="l">
              <a:defRPr sz="5067"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1041808" y="3328612"/>
            <a:ext cx="8650817" cy="923331"/>
          </a:xfrm>
          <a:prstGeom prst="rect">
            <a:avLst/>
          </a:prstGeom>
        </p:spPr>
        <p:txBody>
          <a:bodyPr lIns="91440" tIns="45720" rIns="91440" bIns="4572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
        <p:nvSpPr>
          <p:cNvPr id="15" name="Text Placeholder 14"/>
          <p:cNvSpPr>
            <a:spLocks noGrp="1"/>
          </p:cNvSpPr>
          <p:nvPr>
            <p:ph type="body" sz="quarter" idx="14" hasCustomPrompt="1"/>
          </p:nvPr>
        </p:nvSpPr>
        <p:spPr>
          <a:xfrm>
            <a:off x="1155505" y="3276172"/>
            <a:ext cx="4925772" cy="327847"/>
          </a:xfrm>
          <a:prstGeom prst="rect">
            <a:avLst/>
          </a:prstGeom>
          <a:solidFill>
            <a:schemeClr val="accent2"/>
          </a:solidFill>
        </p:spPr>
        <p:txBody>
          <a:bodyPr vert="horz" wrap="none" lIns="68580" tIns="34290" rIns="68580" bIns="34290">
            <a:spAutoFit/>
          </a:bodyPr>
          <a:lstStyle>
            <a:lvl1pPr marL="0" indent="0">
              <a:buNone/>
              <a:defRPr sz="1867">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182514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705600" y="910939"/>
            <a:ext cx="54864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80484" y="1439863"/>
            <a:ext cx="5791200" cy="4572000"/>
          </a:xfrm>
          <a:prstGeom prst="rect">
            <a:avLst/>
          </a:prstGeom>
        </p:spPr>
        <p:txBody>
          <a:bodyPr vert="horz" lIns="91440" tIns="45720" rIns="91440" bIns="45720" rtlCol="0">
            <a:normAutofit/>
          </a:bodyPr>
          <a:lstStyle>
            <a:lvl1pPr marL="231637" marR="0" indent="-231637" algn="l" defTabSz="609570" rtl="0" eaLnBrk="1" fontAlgn="auto" latinLnBrk="0" hangingPunct="1">
              <a:lnSpc>
                <a:spcPct val="120000"/>
              </a:lnSpc>
              <a:spcBef>
                <a:spcPts val="0"/>
              </a:spcBef>
              <a:spcAft>
                <a:spcPts val="1333"/>
              </a:spcAft>
              <a:buClr>
                <a:schemeClr val="accent2"/>
              </a:buClr>
              <a:buSzTx/>
              <a:buFont typeface="Arial"/>
              <a:buChar char="•"/>
              <a:tabLst/>
              <a:defRPr sz="2133" baseline="0"/>
            </a:lvl1pPr>
            <a:lvl2pPr>
              <a:defRPr sz="2133"/>
            </a:lvl2pPr>
            <a:lvl3pPr>
              <a:defRPr sz="2133"/>
            </a:lvl3pPr>
            <a:lvl4pPr>
              <a:defRPr sz="2133"/>
            </a:lvl4pPr>
            <a:lvl5pPr>
              <a:defRPr sz="2133"/>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3467"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094394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926822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677020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517700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64515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68BC15-F24B-E446-B553-68F95ADB7EEE}" type="datetimeFigureOut">
              <a:rPr lang="en-US" smtClean="0"/>
              <a:t>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607127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68BC15-F24B-E446-B553-68F95ADB7EEE}" type="datetimeFigureOut">
              <a:rPr lang="en-US" smtClean="0"/>
              <a:t>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7979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8BC15-F24B-E446-B553-68F95ADB7EEE}" type="datetimeFigureOut">
              <a:rPr lang="en-US" smtClean="0"/>
              <a:t>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957186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65286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12192000" cy="932688"/>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solidFill>
                  <a:schemeClr val="bg1"/>
                </a:solidFill>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721688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00943795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8670481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24049009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12192000" cy="68580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842433" y="2075578"/>
            <a:ext cx="9213851" cy="742319"/>
          </a:xfrm>
          <a:prstGeom prst="rect">
            <a:avLst/>
          </a:prstGeom>
        </p:spPr>
        <p:txBody>
          <a:bodyPr lIns="68580" tIns="34290" rIns="68580" bIns="34290">
            <a:spAutoFit/>
          </a:bodyPr>
          <a:lstStyle>
            <a:lvl1pPr marL="0" indent="0">
              <a:lnSpc>
                <a:spcPct val="80000"/>
              </a:lnSpc>
              <a:spcBef>
                <a:spcPts val="0"/>
              </a:spcBef>
              <a:buNone/>
              <a:defRPr sz="5467"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880534" y="4453469"/>
            <a:ext cx="8650817" cy="356572"/>
          </a:xfrm>
          <a:prstGeom prst="rect">
            <a:avLst/>
          </a:prstGeom>
        </p:spPr>
        <p:txBody>
          <a:bodyPr lIns="68580" tIns="34290" rIns="68580" bIns="34290">
            <a:spAutoFit/>
          </a:bodyPr>
          <a:lstStyle>
            <a:lvl1pPr marL="0" indent="0">
              <a:lnSpc>
                <a:spcPct val="100000"/>
              </a:lnSpc>
              <a:spcBef>
                <a:spcPts val="0"/>
              </a:spcBef>
              <a:buFontTx/>
              <a:buNone/>
              <a:defRPr sz="1867">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880532" y="5459486"/>
            <a:ext cx="4866216" cy="373063"/>
          </a:xfrm>
          <a:prstGeom prst="rect">
            <a:avLst/>
          </a:prstGeom>
        </p:spPr>
        <p:txBody>
          <a:bodyPr lIns="68580" tIns="34290" rIns="68580" bIns="34290">
            <a:normAutofit/>
          </a:bodyPr>
          <a:lstStyle>
            <a:lvl1pPr marL="0" indent="0">
              <a:buNone/>
              <a:defRPr sz="1867"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837173" y="673102"/>
            <a:ext cx="1658003" cy="610983"/>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180174189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 Steps">
    <p:spTree>
      <p:nvGrpSpPr>
        <p:cNvPr id="1" name=""/>
        <p:cNvGrpSpPr/>
        <p:nvPr/>
      </p:nvGrpSpPr>
      <p:grpSpPr>
        <a:xfrm>
          <a:off x="0" y="0"/>
          <a:ext cx="0" cy="0"/>
          <a:chOff x="0" y="0"/>
          <a:chExt cx="0" cy="0"/>
        </a:xfrm>
      </p:grpSpPr>
      <p:sp>
        <p:nvSpPr>
          <p:cNvPr id="15" name="Rectangle 14"/>
          <p:cNvSpPr/>
          <p:nvPr userDrawn="1"/>
        </p:nvSpPr>
        <p:spPr>
          <a:xfrm>
            <a:off x="-1" y="939032"/>
            <a:ext cx="12192000" cy="377952"/>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dirty="0">
              <a:solidFill>
                <a:srgbClr val="2FC2D9"/>
              </a:solidFill>
            </a:endParaRPr>
          </a:p>
        </p:txBody>
      </p:sp>
      <p:sp>
        <p:nvSpPr>
          <p:cNvPr id="5" name="Oval 4"/>
          <p:cNvSpPr/>
          <p:nvPr/>
        </p:nvSpPr>
        <p:spPr>
          <a:xfrm>
            <a:off x="1267454" y="1125385"/>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en-US" sz="2000" dirty="0">
                <a:solidFill>
                  <a:schemeClr val="bg1"/>
                </a:solidFill>
                <a:latin typeface="Arial Black"/>
                <a:cs typeface="Arial Black"/>
              </a:rPr>
              <a:t>1</a:t>
            </a:r>
          </a:p>
        </p:txBody>
      </p:sp>
      <p:cxnSp>
        <p:nvCxnSpPr>
          <p:cNvPr id="9" name="Straight Connector 8"/>
          <p:cNvCxnSpPr/>
          <p:nvPr userDrawn="1"/>
        </p:nvCxnSpPr>
        <p:spPr>
          <a:xfrm flipV="1">
            <a:off x="3045812"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093813"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9139624"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311077" y="1125385"/>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2</a:t>
            </a:r>
            <a:endParaRPr lang="en-US" sz="2000" dirty="0">
              <a:solidFill>
                <a:schemeClr val="bg1"/>
              </a:solidFill>
              <a:latin typeface="Arial Black"/>
              <a:cs typeface="Arial Black"/>
            </a:endParaRPr>
          </a:p>
        </p:txBody>
      </p:sp>
      <p:sp>
        <p:nvSpPr>
          <p:cNvPr id="18" name="Oval 17"/>
          <p:cNvSpPr/>
          <p:nvPr/>
        </p:nvSpPr>
        <p:spPr>
          <a:xfrm>
            <a:off x="7370022" y="1125385"/>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3</a:t>
            </a:r>
            <a:endParaRPr lang="en-US" sz="2000" dirty="0">
              <a:solidFill>
                <a:schemeClr val="bg1"/>
              </a:solidFill>
              <a:latin typeface="Arial Black"/>
              <a:cs typeface="Arial Black"/>
            </a:endParaRPr>
          </a:p>
        </p:txBody>
      </p:sp>
      <p:sp>
        <p:nvSpPr>
          <p:cNvPr id="23" name="Oval 22"/>
          <p:cNvSpPr/>
          <p:nvPr/>
        </p:nvSpPr>
        <p:spPr>
          <a:xfrm>
            <a:off x="10402698" y="1125385"/>
            <a:ext cx="498964" cy="464583"/>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36576" rIns="0" rtlCol="0" anchor="ctr" anchorCtr="0"/>
          <a:lstStyle/>
          <a:p>
            <a:pPr algn="ctr"/>
            <a:r>
              <a:rPr lang="hu-HU" sz="2000" dirty="0">
                <a:solidFill>
                  <a:schemeClr val="bg1"/>
                </a:solidFill>
                <a:latin typeface="Arial Black"/>
                <a:cs typeface="Arial Black"/>
              </a:rPr>
              <a:t>4</a:t>
            </a:r>
            <a:endParaRPr lang="en-US" sz="2000" dirty="0">
              <a:solidFill>
                <a:schemeClr val="bg1"/>
              </a:solidFill>
              <a:latin typeface="Arial Black"/>
              <a:cs typeface="Arial Black"/>
            </a:endParaRPr>
          </a:p>
        </p:txBody>
      </p:sp>
      <p:sp>
        <p:nvSpPr>
          <p:cNvPr id="27" name="Text Placeholder 6"/>
          <p:cNvSpPr>
            <a:spLocks noGrp="1"/>
          </p:cNvSpPr>
          <p:nvPr userDrawn="1">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smtClean="0"/>
              <a:t>CLICK TO ADD TITLE</a:t>
            </a:r>
            <a:endParaRPr lang="en-US" dirty="0"/>
          </a:p>
        </p:txBody>
      </p:sp>
      <p:sp>
        <p:nvSpPr>
          <p:cNvPr id="29" name="Text Placeholder 28"/>
          <p:cNvSpPr>
            <a:spLocks noGrp="1"/>
          </p:cNvSpPr>
          <p:nvPr>
            <p:ph type="body" sz="quarter" idx="11" hasCustomPrompt="1"/>
          </p:nvPr>
        </p:nvSpPr>
        <p:spPr>
          <a:xfrm>
            <a:off x="323851" y="1830917"/>
            <a:ext cx="2400300" cy="3894667"/>
          </a:xfrm>
          <a:prstGeom prst="rect">
            <a:avLst/>
          </a:prstGeom>
        </p:spPr>
        <p:txBody>
          <a:bodyPr vert="horz"/>
          <a:lstStyle>
            <a:lvl1pPr marL="171446" indent="-171446" algn="ctr">
              <a:lnSpc>
                <a:spcPts val="1800"/>
              </a:lnSpc>
              <a:spcBef>
                <a:spcPts val="0"/>
              </a:spcBef>
              <a:spcAft>
                <a:spcPts val="1300"/>
              </a:spcAft>
              <a:buClr>
                <a:srgbClr val="2FC2D9"/>
              </a:buClr>
              <a:buFont typeface="Arial"/>
              <a:buChar char="•"/>
              <a:defRPr sz="1600"/>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3371851" y="1830917"/>
            <a:ext cx="2400300" cy="3894667"/>
          </a:xfrm>
          <a:prstGeom prst="rect">
            <a:avLst/>
          </a:prstGeom>
        </p:spPr>
        <p:txBody>
          <a:bodyPr vert="horz"/>
          <a:lstStyle>
            <a:lvl1pPr marL="171446" indent="-171446" algn="ctr" defTabSz="457189"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6419851" y="1830917"/>
            <a:ext cx="2400300" cy="3894667"/>
          </a:xfrm>
          <a:prstGeom prst="rect">
            <a:avLst/>
          </a:prstGeom>
        </p:spPr>
        <p:txBody>
          <a:bodyPr vert="horz"/>
          <a:lstStyle>
            <a:lvl1pPr marL="171446" indent="-171446" algn="ctr" defTabSz="457189"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9467851" y="1830917"/>
            <a:ext cx="2400300" cy="3894667"/>
          </a:xfrm>
          <a:prstGeom prst="rect">
            <a:avLst/>
          </a:prstGeom>
        </p:spPr>
        <p:txBody>
          <a:bodyPr vert="horz"/>
          <a:lstStyle>
            <a:lvl1pPr marL="171446" indent="-171446" algn="ctr" defTabSz="457189" rtl="0" eaLnBrk="1" latinLnBrk="0" hangingPunct="1">
              <a:lnSpc>
                <a:spcPts val="1800"/>
              </a:lnSpc>
              <a:spcBef>
                <a:spcPts val="0"/>
              </a:spcBef>
              <a:spcAft>
                <a:spcPts val="1300"/>
              </a:spcAft>
              <a:buClr>
                <a:srgbClr val="2FC2D9"/>
              </a:buClr>
              <a:buFont typeface="Arial"/>
              <a:buChar char="•"/>
              <a:defRPr lang="en-US" sz="1467" kern="1200" dirty="0" smtClean="0">
                <a:solidFill>
                  <a:srgbClr val="444444"/>
                </a:solidFill>
                <a:latin typeface="Trebuchet MS"/>
                <a:ea typeface="+mn-ea"/>
                <a:cs typeface="Trebuchet MS"/>
              </a:defRPr>
            </a:lvl1pPr>
          </a:lstStyle>
          <a:p>
            <a:pPr algn="ctr">
              <a:lnSpc>
                <a:spcPts val="1350"/>
              </a:lnSpc>
            </a:pPr>
            <a:r>
              <a:rPr lang="en-US" sz="1600" cap="all" dirty="0" err="1" smtClean="0">
                <a:solidFill>
                  <a:srgbClr val="444444"/>
                </a:solidFill>
                <a:latin typeface="Arial Black"/>
                <a:cs typeface="Arial Black"/>
              </a:rPr>
              <a:t>Lorem</a:t>
            </a:r>
            <a:r>
              <a:rPr lang="en-US" sz="1600" cap="all" dirty="0" smtClean="0">
                <a:solidFill>
                  <a:srgbClr val="444444"/>
                </a:solidFill>
                <a:latin typeface="Arial Black"/>
                <a:cs typeface="Arial Black"/>
              </a:rPr>
              <a:t> </a:t>
            </a:r>
            <a:br>
              <a:rPr lang="en-US" sz="1600" cap="all" dirty="0" smtClean="0">
                <a:solidFill>
                  <a:srgbClr val="444444"/>
                </a:solidFill>
                <a:latin typeface="Arial Black"/>
                <a:cs typeface="Arial Black"/>
              </a:rPr>
            </a:br>
            <a:r>
              <a:rPr lang="en-US" sz="1600" cap="all" dirty="0" err="1" smtClean="0">
                <a:solidFill>
                  <a:srgbClr val="444444"/>
                </a:solidFill>
                <a:latin typeface="Arial Black"/>
                <a:cs typeface="Arial Black"/>
              </a:rPr>
              <a:t>ipsum</a:t>
            </a:r>
            <a:r>
              <a:rPr lang="en-US" sz="1600" cap="all" dirty="0" smtClean="0">
                <a:solidFill>
                  <a:srgbClr val="444444"/>
                </a:solidFill>
                <a:latin typeface="Arial Black"/>
                <a:cs typeface="Arial Black"/>
              </a:rPr>
              <a:t> dolor </a:t>
            </a:r>
            <a:br>
              <a:rPr lang="en-US" sz="1600" cap="all" dirty="0" smtClean="0">
                <a:solidFill>
                  <a:srgbClr val="444444"/>
                </a:solidFill>
                <a:latin typeface="Arial Black"/>
                <a:cs typeface="Arial Black"/>
              </a:rPr>
            </a:br>
            <a:r>
              <a:rPr lang="en-US" sz="1600" cap="all" dirty="0" smtClean="0">
                <a:solidFill>
                  <a:srgbClr val="444444"/>
                </a:solidFill>
                <a:latin typeface="Arial Black"/>
                <a:cs typeface="Arial Black"/>
              </a:rPr>
              <a:t>sit </a:t>
            </a:r>
            <a:r>
              <a:rPr lang="en-US" sz="1600" cap="all" dirty="0" err="1" smtClean="0">
                <a:solidFill>
                  <a:srgbClr val="444444"/>
                </a:solidFill>
                <a:latin typeface="Arial Black"/>
                <a:cs typeface="Arial Black"/>
              </a:rPr>
              <a:t>amet</a:t>
            </a:r>
            <a:endParaRPr lang="en-US" sz="1600" cap="all" dirty="0" smtClean="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Sed</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diam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nonummy</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nibh</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tincidunt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ut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laoreet</a:t>
            </a:r>
            <a:r>
              <a:rPr lang="en-US" sz="1467" dirty="0" smtClean="0">
                <a:solidFill>
                  <a:srgbClr val="444444"/>
                </a:solidFill>
                <a:latin typeface="Trebuchet MS"/>
                <a:cs typeface="Trebuchet MS"/>
              </a:rPr>
              <a:t> magna </a:t>
            </a:r>
            <a:r>
              <a:rPr lang="en-US" sz="1467" dirty="0" err="1" smtClean="0">
                <a:solidFill>
                  <a:srgbClr val="444444"/>
                </a:solidFill>
                <a:latin typeface="Trebuchet MS"/>
                <a:cs typeface="Trebuchet MS"/>
              </a:rPr>
              <a:t>erat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volutpat</a:t>
            </a:r>
            <a:endParaRPr lang="en-US" sz="1467" dirty="0" smtClean="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467" dirty="0" err="1" smtClean="0">
                <a:solidFill>
                  <a:srgbClr val="444444"/>
                </a:solidFill>
                <a:latin typeface="Trebuchet MS"/>
                <a:cs typeface="Trebuchet MS"/>
              </a:rPr>
              <a:t>Lorem</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ipsum</a:t>
            </a:r>
            <a:r>
              <a:rPr lang="en-US" sz="1467" dirty="0" smtClean="0">
                <a:solidFill>
                  <a:srgbClr val="444444"/>
                </a:solidFill>
                <a:latin typeface="Trebuchet MS"/>
                <a:cs typeface="Trebuchet MS"/>
              </a:rPr>
              <a:t> dolor sit </a:t>
            </a:r>
            <a:r>
              <a:rPr lang="en-US" sz="1467" dirty="0" err="1" smtClean="0">
                <a:solidFill>
                  <a:srgbClr val="444444"/>
                </a:solidFill>
                <a:latin typeface="Trebuchet MS"/>
                <a:cs typeface="Trebuchet MS"/>
              </a:rPr>
              <a:t>amet</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consec</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tetuer</a:t>
            </a:r>
            <a:r>
              <a:rPr lang="en-US" sz="1467" dirty="0" smtClean="0">
                <a:solidFill>
                  <a:srgbClr val="444444"/>
                </a:solidFill>
                <a:latin typeface="Trebuchet MS"/>
                <a:cs typeface="Trebuchet MS"/>
              </a:rPr>
              <a:t> </a:t>
            </a:r>
            <a:r>
              <a:rPr lang="en-US" sz="1467" dirty="0" err="1" smtClean="0">
                <a:solidFill>
                  <a:srgbClr val="444444"/>
                </a:solidFill>
                <a:latin typeface="Trebuchet MS"/>
                <a:cs typeface="Trebuchet MS"/>
              </a:rPr>
              <a:t>adipiscing</a:t>
            </a:r>
            <a:r>
              <a:rPr lang="en-US" sz="1467" dirty="0" smtClean="0">
                <a:solidFill>
                  <a:srgbClr val="444444"/>
                </a:solidFill>
                <a:latin typeface="Trebuchet MS"/>
                <a:cs typeface="Trebuchet MS"/>
              </a:rPr>
              <a:t> </a:t>
            </a:r>
          </a:p>
          <a:p>
            <a:pPr algn="ctr">
              <a:lnSpc>
                <a:spcPts val="1350"/>
              </a:lnSpc>
            </a:pPr>
            <a:endParaRPr lang="en-US" sz="1600" cap="all" dirty="0">
              <a:solidFill>
                <a:srgbClr val="444444"/>
              </a:solidFill>
              <a:latin typeface="Arial Black"/>
              <a:cs typeface="Arial Black"/>
            </a:endParaRPr>
          </a:p>
        </p:txBody>
      </p:sp>
    </p:spTree>
    <p:extLst>
      <p:ext uri="{BB962C8B-B14F-4D97-AF65-F5344CB8AC3E}">
        <p14:creationId xmlns:p14="http://schemas.microsoft.com/office/powerpoint/2010/main" val="303636159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7823" y="-15393"/>
            <a:ext cx="9197473" cy="6898104"/>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144002" y="-15393"/>
            <a:ext cx="3117724" cy="6898104"/>
          </a:xfrm>
          <a:prstGeom prst="rect">
            <a:avLst/>
          </a:prstGeom>
        </p:spPr>
      </p:pic>
      <p:sp>
        <p:nvSpPr>
          <p:cNvPr id="7" name="Text Placeholder 12"/>
          <p:cNvSpPr>
            <a:spLocks noGrp="1"/>
          </p:cNvSpPr>
          <p:nvPr>
            <p:ph type="body" sz="quarter" idx="13" hasCustomPrompt="1"/>
          </p:nvPr>
        </p:nvSpPr>
        <p:spPr>
          <a:xfrm>
            <a:off x="1163206" y="5263636"/>
            <a:ext cx="6594434" cy="764120"/>
          </a:xfrm>
          <a:prstGeom prst="rect">
            <a:avLst/>
          </a:prstGeom>
          <a:solidFill>
            <a:srgbClr val="2FC2D9"/>
          </a:solidFill>
        </p:spPr>
        <p:txBody>
          <a:bodyPr wrap="none" lIns="137160" tIns="27432" rIns="137160" bIns="34290">
            <a:spAutoFit/>
          </a:bodyPr>
          <a:lstStyle>
            <a:lvl1pPr marL="0" indent="0">
              <a:buNone/>
              <a:defRPr sz="5067" b="0" i="0" cap="all">
                <a:solidFill>
                  <a:schemeClr val="bg1"/>
                </a:solidFill>
                <a:latin typeface="Arial Black"/>
                <a:cs typeface="Arial Black"/>
              </a:defRPr>
            </a:lvl1pPr>
            <a:lvl2pPr marL="457189" indent="0">
              <a:buNone/>
              <a:defRPr sz="5067" b="0" i="0" cap="all">
                <a:latin typeface="Arial Black"/>
                <a:cs typeface="Arial Black"/>
              </a:defRPr>
            </a:lvl2pPr>
            <a:lvl3pPr marL="914377" indent="0">
              <a:buNone/>
              <a:defRPr sz="5067" b="0" i="0" cap="all">
                <a:latin typeface="Arial Black"/>
                <a:cs typeface="Arial Black"/>
              </a:defRPr>
            </a:lvl3pPr>
            <a:lvl4pPr marL="1371566" indent="0">
              <a:buNone/>
              <a:defRPr sz="5067" b="0" i="0" cap="all">
                <a:latin typeface="Arial Black"/>
                <a:cs typeface="Arial Black"/>
              </a:defRPr>
            </a:lvl4pPr>
            <a:lvl5pPr marL="1828754" indent="0">
              <a:buNone/>
              <a:defRPr sz="5067"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1163206" y="4525827"/>
            <a:ext cx="4826321" cy="764120"/>
          </a:xfrm>
          <a:prstGeom prst="rect">
            <a:avLst/>
          </a:prstGeom>
          <a:solidFill>
            <a:srgbClr val="2FC2D9"/>
          </a:solidFill>
        </p:spPr>
        <p:txBody>
          <a:bodyPr wrap="none" lIns="137160" tIns="27432" rIns="137160" bIns="34290">
            <a:spAutoFit/>
          </a:bodyPr>
          <a:lstStyle>
            <a:lvl1pPr marL="0" indent="0">
              <a:buNone/>
              <a:defRPr sz="5067" b="0" i="0" cap="all">
                <a:solidFill>
                  <a:schemeClr val="bg1"/>
                </a:solidFill>
                <a:latin typeface="Arial Black"/>
                <a:cs typeface="Arial Black"/>
              </a:defRPr>
            </a:lvl1pPr>
            <a:lvl2pPr marL="457189" indent="0">
              <a:buNone/>
              <a:defRPr sz="5067" b="0" i="0" cap="all">
                <a:latin typeface="Arial Black"/>
                <a:cs typeface="Arial Black"/>
              </a:defRPr>
            </a:lvl2pPr>
            <a:lvl3pPr marL="914377" indent="0">
              <a:buNone/>
              <a:defRPr sz="5067" b="0" i="0" cap="all">
                <a:latin typeface="Arial Black"/>
                <a:cs typeface="Arial Black"/>
              </a:defRPr>
            </a:lvl3pPr>
            <a:lvl4pPr marL="1371566" indent="0">
              <a:buNone/>
              <a:defRPr sz="5067" b="0" i="0" cap="all">
                <a:latin typeface="Arial Black"/>
                <a:cs typeface="Arial Black"/>
              </a:defRPr>
            </a:lvl4pPr>
            <a:lvl5pPr marL="1828754" indent="0">
              <a:buNone/>
              <a:defRPr sz="5067"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1163206" y="3826604"/>
            <a:ext cx="4861587" cy="764120"/>
          </a:xfrm>
          <a:prstGeom prst="rect">
            <a:avLst/>
          </a:prstGeom>
          <a:solidFill>
            <a:srgbClr val="2FC2D9"/>
          </a:solidFill>
          <a:ln>
            <a:noFill/>
          </a:ln>
        </p:spPr>
        <p:txBody>
          <a:bodyPr wrap="none" lIns="137160" tIns="27432" rIns="137160" bIns="34290" anchor="t">
            <a:spAutoFit/>
          </a:bodyPr>
          <a:lstStyle>
            <a:lvl1pPr algn="l">
              <a:defRPr sz="5067"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1041806" y="3328611"/>
            <a:ext cx="8650817" cy="923331"/>
          </a:xfrm>
          <a:prstGeom prst="rect">
            <a:avLst/>
          </a:prstGeom>
        </p:spPr>
        <p:txBody>
          <a:bodyPr lIns="91440" tIns="45720" rIns="91440" bIns="4572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
        <p:nvSpPr>
          <p:cNvPr id="15" name="Text Placeholder 14"/>
          <p:cNvSpPr>
            <a:spLocks noGrp="1"/>
          </p:cNvSpPr>
          <p:nvPr>
            <p:ph type="body" sz="quarter" idx="14" hasCustomPrompt="1"/>
          </p:nvPr>
        </p:nvSpPr>
        <p:spPr>
          <a:xfrm>
            <a:off x="1155505" y="3276170"/>
            <a:ext cx="4926029" cy="327847"/>
          </a:xfrm>
          <a:prstGeom prst="rect">
            <a:avLst/>
          </a:prstGeom>
          <a:solidFill>
            <a:schemeClr val="accent2"/>
          </a:solidFill>
        </p:spPr>
        <p:txBody>
          <a:bodyPr vert="horz" wrap="none" lIns="68580" tIns="34290" rIns="68580" bIns="34290">
            <a:spAutoFit/>
          </a:bodyPr>
          <a:lstStyle>
            <a:lvl1pPr marL="0" indent="0">
              <a:buNone/>
              <a:defRPr sz="1867">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2358713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705600" y="910939"/>
            <a:ext cx="5486400" cy="5577840"/>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80484" y="1439863"/>
            <a:ext cx="5791200" cy="4572000"/>
          </a:xfrm>
          <a:prstGeom prst="rect">
            <a:avLst/>
          </a:prstGeom>
        </p:spPr>
        <p:txBody>
          <a:bodyPr vert="horz" lIns="91440" tIns="45720" rIns="91440" bIns="45720" rtlCol="0">
            <a:normAutofit/>
          </a:bodyPr>
          <a:lstStyle>
            <a:lvl1pPr marL="231642" marR="0" indent="-231642" algn="l" defTabSz="609585" rtl="0" eaLnBrk="1" fontAlgn="auto" latinLnBrk="0" hangingPunct="1">
              <a:lnSpc>
                <a:spcPct val="120000"/>
              </a:lnSpc>
              <a:spcBef>
                <a:spcPts val="0"/>
              </a:spcBef>
              <a:spcAft>
                <a:spcPts val="1333"/>
              </a:spcAft>
              <a:buClr>
                <a:schemeClr val="accent2"/>
              </a:buClr>
              <a:buSzTx/>
              <a:buFont typeface="Arial"/>
              <a:buChar char="•"/>
              <a:tabLst/>
              <a:defRPr sz="2133" baseline="0"/>
            </a:lvl1pPr>
            <a:lvl2pPr>
              <a:defRPr sz="2133"/>
            </a:lvl2pPr>
            <a:lvl3pPr>
              <a:defRPr sz="2133"/>
            </a:lvl3pPr>
            <a:lvl4pPr>
              <a:defRPr sz="2133"/>
            </a:lvl4pPr>
            <a:lvl5pPr>
              <a:defRPr sz="2133"/>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3467"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25961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0484" y="1776415"/>
            <a:ext cx="11106149" cy="4196433"/>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solidFill>
                  <a:schemeClr val="bg1"/>
                </a:solidFill>
              </a:defRPr>
            </a:lvl1pPr>
            <a:lvl2pPr>
              <a:defRPr sz="1600"/>
            </a:lvl2pPr>
            <a:lvl3pPr>
              <a:defRPr sz="1600"/>
            </a:lvl3pPr>
            <a:lvl4pPr>
              <a:defRPr sz="1600"/>
            </a:lvl4pPr>
            <a:lvl5pPr>
              <a:defRPr sz="1600"/>
            </a:lvl5pPr>
          </a:lstStyle>
          <a:p>
            <a:pPr lvl="0"/>
            <a:r>
              <a:rPr lang="en-US" dirty="0" smtClean="0"/>
              <a:t>Click to add bulleted list</a:t>
            </a:r>
          </a:p>
          <a:p>
            <a:pPr lvl="0"/>
            <a:r>
              <a:rPr lang="en-US" dirty="0" smtClean="0"/>
              <a:t>Click to add bulleted list</a:t>
            </a:r>
          </a:p>
          <a:p>
            <a:pPr lvl="0"/>
            <a:r>
              <a:rPr lang="en-US" dirty="0" smtClean="0"/>
              <a:t>Click to add bulleted list</a:t>
            </a:r>
          </a:p>
          <a:p>
            <a:pPr marL="173732" marR="0" lvl="0" indent="-173732" algn="l" defTabSz="457189" rtl="0" eaLnBrk="1" fontAlgn="auto" latinLnBrk="0" hangingPunct="1">
              <a:lnSpc>
                <a:spcPts val="2400"/>
              </a:lnSpc>
              <a:spcBef>
                <a:spcPts val="0"/>
              </a:spcBef>
              <a:spcAft>
                <a:spcPts val="1400"/>
              </a:spcAft>
              <a:buClr>
                <a:schemeClr val="accent2"/>
              </a:buClr>
              <a:buSzTx/>
              <a:buFont typeface="Arial"/>
              <a:buChar char="•"/>
              <a:tabLst/>
              <a:defRPr/>
            </a:pPr>
            <a:r>
              <a:rPr lang="en-US" dirty="0" smtClean="0"/>
              <a:t>Click to add bulleted list</a:t>
            </a:r>
          </a:p>
        </p:txBody>
      </p:sp>
      <p:sp>
        <p:nvSpPr>
          <p:cNvPr id="6" name="Text Placeholder 6"/>
          <p:cNvSpPr>
            <a:spLocks noGrp="1"/>
          </p:cNvSpPr>
          <p:nvPr>
            <p:ph type="body" sz="quarter" idx="11" hasCustomPrompt="1"/>
          </p:nvPr>
        </p:nvSpPr>
        <p:spPr>
          <a:xfrm>
            <a:off x="0" y="0"/>
            <a:ext cx="12192000" cy="932688"/>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solidFill>
                  <a:schemeClr val="bg1"/>
                </a:solidFill>
                <a:latin typeface="Arial Black"/>
                <a:cs typeface="Arial Black"/>
              </a:defRPr>
            </a:lvl1pPr>
          </a:lstStyle>
          <a:p>
            <a:pPr lvl="0"/>
            <a:r>
              <a:rPr lang="en-US" dirty="0" smtClean="0"/>
              <a:t>CLICK TO ADD TITLE</a:t>
            </a:r>
            <a:endParaRPr lang="en-US" dirty="0"/>
          </a:p>
        </p:txBody>
      </p:sp>
      <p:sp>
        <p:nvSpPr>
          <p:cNvPr id="9" name="Text Placeholder 2"/>
          <p:cNvSpPr>
            <a:spLocks noGrp="1"/>
          </p:cNvSpPr>
          <p:nvPr>
            <p:ph type="body" sz="quarter" idx="12" hasCustomPrompt="1"/>
          </p:nvPr>
        </p:nvSpPr>
        <p:spPr>
          <a:xfrm>
            <a:off x="557531" y="1335234"/>
            <a:ext cx="1931234" cy="315920"/>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333">
                <a:solidFill>
                  <a:schemeClr val="bg1"/>
                </a:solidFill>
                <a:latin typeface="Arial Black"/>
                <a:cs typeface="Arial Black"/>
              </a:defRPr>
            </a:lvl1pPr>
          </a:lstStyle>
          <a:p>
            <a:pPr lvl="0"/>
            <a:r>
              <a:rPr lang="en-US" dirty="0" smtClean="0"/>
              <a:t>TITLE TO GO HERE</a:t>
            </a:r>
            <a:endParaRPr lang="en-US" dirty="0"/>
          </a:p>
        </p:txBody>
      </p:sp>
    </p:spTree>
    <p:extLst>
      <p:ext uri="{BB962C8B-B14F-4D97-AF65-F5344CB8AC3E}">
        <p14:creationId xmlns:p14="http://schemas.microsoft.com/office/powerpoint/2010/main" val="214328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0484" y="1439864"/>
            <a:ext cx="11119104" cy="4511040"/>
          </a:xfrm>
          <a:prstGeom prst="rect">
            <a:avLst/>
          </a:prstGeom>
        </p:spPr>
        <p:txBody>
          <a:bodyPr vert="horz" lIns="68580" tIns="34290" rIns="68580" bIns="3429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867" baseline="0">
                <a:solidFill>
                  <a:schemeClr val="bg1"/>
                </a:solidFill>
              </a:defRPr>
            </a:lvl1pPr>
            <a:lvl2pPr marL="742932" indent="-285744">
              <a:lnSpc>
                <a:spcPct val="120000"/>
              </a:lnSpc>
              <a:buClr>
                <a:schemeClr val="tx1"/>
              </a:buClr>
              <a:buSzPct val="100000"/>
              <a:buFont typeface="Lucida Grande"/>
              <a:buChar char="–"/>
              <a:defRPr sz="1600" baseline="0">
                <a:solidFill>
                  <a:schemeClr val="bg1"/>
                </a:solidFill>
              </a:defRPr>
            </a:lvl2pPr>
            <a:lvl3pPr>
              <a:lnSpc>
                <a:spcPct val="120000"/>
              </a:lnSpc>
              <a:defRPr sz="1467" baseline="0">
                <a:solidFill>
                  <a:schemeClr val="bg1"/>
                </a:solidFill>
              </a:defRPr>
            </a:lvl3pPr>
            <a:lvl4pPr>
              <a:defRPr sz="1600"/>
            </a:lvl4pPr>
            <a:lvl5pPr>
              <a:defRPr sz="16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12192000" cy="932688"/>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solidFill>
                  <a:schemeClr val="bg1"/>
                </a:solidFill>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36845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65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44193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37810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68BC15-F24B-E446-B553-68F95ADB7EEE}"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089548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64547"/>
        </a:solidFill>
        <a:effectLst/>
      </p:bgPr>
    </p:bg>
    <p:spTree>
      <p:nvGrpSpPr>
        <p:cNvPr id="1" name=""/>
        <p:cNvGrpSpPr/>
        <p:nvPr/>
      </p:nvGrpSpPr>
      <p:grpSpPr>
        <a:xfrm>
          <a:off x="0" y="0"/>
          <a:ext cx="0" cy="0"/>
          <a:chOff x="0" y="0"/>
          <a:chExt cx="0" cy="0"/>
        </a:xfrm>
      </p:grpSpPr>
      <p:sp>
        <p:nvSpPr>
          <p:cNvPr id="2" name="Rectangle 1"/>
          <p:cNvSpPr/>
          <p:nvPr userDrawn="1"/>
        </p:nvSpPr>
        <p:spPr>
          <a:xfrm>
            <a:off x="0" y="6475307"/>
            <a:ext cx="12206941" cy="39763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67" dirty="0"/>
          </a:p>
        </p:txBody>
      </p:sp>
      <p:sp>
        <p:nvSpPr>
          <p:cNvPr id="3" name="TextBox 2"/>
          <p:cNvSpPr txBox="1"/>
          <p:nvPr userDrawn="1"/>
        </p:nvSpPr>
        <p:spPr>
          <a:xfrm>
            <a:off x="9894817" y="6533385"/>
            <a:ext cx="1991360" cy="256545"/>
          </a:xfrm>
          <a:prstGeom prst="rect">
            <a:avLst/>
          </a:prstGeom>
          <a:noFill/>
        </p:spPr>
        <p:txBody>
          <a:bodyPr wrap="square" lIns="91440" tIns="45720" rIns="91440" bIns="45720" rtlCol="0">
            <a:spAutoFit/>
          </a:bodyPr>
          <a:lstStyle/>
          <a:p>
            <a:pPr algn="r"/>
            <a:fld id="{C2C0EDAD-27A0-9447-9004-E733B36B95C3}" type="slidenum">
              <a:rPr lang="en-US" sz="1067" b="0" i="0" smtClean="0">
                <a:solidFill>
                  <a:srgbClr val="CCCCCC"/>
                </a:solidFill>
                <a:latin typeface="Trebuchet MS"/>
                <a:cs typeface="Trebuchet MS"/>
              </a:rPr>
              <a:pPr algn="r"/>
              <a:t>‹#›</a:t>
            </a:fld>
            <a:endParaRPr lang="en-US" sz="1067" b="0" i="0" dirty="0">
              <a:solidFill>
                <a:srgbClr val="CCCCCC"/>
              </a:solidFill>
              <a:latin typeface="Trebuchet MS"/>
              <a:cs typeface="Trebuchet MS"/>
            </a:endParaRPr>
          </a:p>
        </p:txBody>
      </p:sp>
      <p:sp>
        <p:nvSpPr>
          <p:cNvPr id="4" name="TextBox 3"/>
          <p:cNvSpPr txBox="1"/>
          <p:nvPr userDrawn="1"/>
        </p:nvSpPr>
        <p:spPr>
          <a:xfrm>
            <a:off x="1174079" y="6562319"/>
            <a:ext cx="3088640" cy="215444"/>
          </a:xfrm>
          <a:prstGeom prst="rect">
            <a:avLst/>
          </a:prstGeom>
          <a:noFill/>
        </p:spPr>
        <p:txBody>
          <a:bodyPr wrap="square" lIns="91440" tIns="45720" rIns="91440" bIns="45720" rtlCol="0">
            <a:spAutoFit/>
          </a:bodyPr>
          <a:lstStyle/>
          <a:p>
            <a:r>
              <a:rPr lang="en-US" sz="800" b="0" i="0" kern="0" spc="20" dirty="0" smtClean="0">
                <a:solidFill>
                  <a:schemeClr val="accent1"/>
                </a:solidFill>
                <a:latin typeface="Trebuchet MS"/>
                <a:cs typeface="Trebuchet MS"/>
              </a:rPr>
              <a:t>CONFIDENTIAL</a:t>
            </a:r>
            <a:endParaRPr lang="en-US" sz="800" b="0" i="0" kern="0" spc="20" dirty="0">
              <a:solidFill>
                <a:schemeClr val="accent1"/>
              </a:solidFill>
              <a:latin typeface="Trebuchet MS"/>
              <a:cs typeface="Trebuchet MS"/>
            </a:endParaRPr>
          </a:p>
        </p:txBody>
      </p:sp>
      <p:cxnSp>
        <p:nvCxnSpPr>
          <p:cNvPr id="5" name="Straight Connector 4"/>
          <p:cNvCxnSpPr/>
          <p:nvPr userDrawn="1"/>
        </p:nvCxnSpPr>
        <p:spPr>
          <a:xfrm>
            <a:off x="1084332" y="6587744"/>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09632" y="6575245"/>
            <a:ext cx="635000" cy="225889"/>
          </a:xfrm>
          <a:prstGeom prst="rect">
            <a:avLst/>
          </a:prstGeom>
        </p:spPr>
      </p:pic>
      <p:pic>
        <p:nvPicPr>
          <p:cNvPr id="7" name="nodejs-logo.png"/>
          <p:cNvPicPr>
            <a:picLocks noChangeAspect="1"/>
          </p:cNvPicPr>
          <p:nvPr userDrawn="1"/>
        </p:nvPicPr>
        <p:blipFill>
          <a:blip r:embed="rId9">
            <a:alphaModFix amt="2000"/>
            <a:extLst/>
          </a:blip>
          <a:stretch>
            <a:fillRect/>
          </a:stretch>
        </p:blipFill>
        <p:spPr>
          <a:xfrm>
            <a:off x="8903517" y="3596397"/>
            <a:ext cx="3288484" cy="3288484"/>
          </a:xfrm>
          <a:prstGeom prst="rect">
            <a:avLst/>
          </a:prstGeom>
          <a:ln w="12700">
            <a:miter lim="400000"/>
          </a:ln>
        </p:spPr>
      </p:pic>
    </p:spTree>
    <p:extLst>
      <p:ext uri="{BB962C8B-B14F-4D97-AF65-F5344CB8AC3E}">
        <p14:creationId xmlns:p14="http://schemas.microsoft.com/office/powerpoint/2010/main" val="892718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67" kern="1200">
          <a:solidFill>
            <a:schemeClr val="tx1"/>
          </a:solidFill>
          <a:latin typeface="+mn-lt"/>
          <a:ea typeface="+mn-ea"/>
          <a:cs typeface="+mn-cs"/>
        </a:defRPr>
      </a:lvl1pPr>
      <a:lvl2pPr marL="457189" algn="l" defTabSz="457189" rtl="0" eaLnBrk="1" latinLnBrk="0" hangingPunct="1">
        <a:defRPr sz="1867" kern="1200">
          <a:solidFill>
            <a:schemeClr val="tx1"/>
          </a:solidFill>
          <a:latin typeface="+mn-lt"/>
          <a:ea typeface="+mn-ea"/>
          <a:cs typeface="+mn-cs"/>
        </a:defRPr>
      </a:lvl2pPr>
      <a:lvl3pPr marL="914377" algn="l" defTabSz="457189" rtl="0" eaLnBrk="1" latinLnBrk="0" hangingPunct="1">
        <a:defRPr sz="1867" kern="1200">
          <a:solidFill>
            <a:schemeClr val="tx1"/>
          </a:solidFill>
          <a:latin typeface="+mn-lt"/>
          <a:ea typeface="+mn-ea"/>
          <a:cs typeface="+mn-cs"/>
        </a:defRPr>
      </a:lvl3pPr>
      <a:lvl4pPr marL="1371566" algn="l" defTabSz="457189" rtl="0" eaLnBrk="1" latinLnBrk="0" hangingPunct="1">
        <a:defRPr sz="1867" kern="1200">
          <a:solidFill>
            <a:schemeClr val="tx1"/>
          </a:solidFill>
          <a:latin typeface="+mn-lt"/>
          <a:ea typeface="+mn-ea"/>
          <a:cs typeface="+mn-cs"/>
        </a:defRPr>
      </a:lvl4pPr>
      <a:lvl5pPr marL="1828754" algn="l" defTabSz="457189" rtl="0" eaLnBrk="1" latinLnBrk="0" hangingPunct="1">
        <a:defRPr sz="1867" kern="1200">
          <a:solidFill>
            <a:schemeClr val="tx1"/>
          </a:solidFill>
          <a:latin typeface="+mn-lt"/>
          <a:ea typeface="+mn-ea"/>
          <a:cs typeface="+mn-cs"/>
        </a:defRPr>
      </a:lvl5pPr>
      <a:lvl6pPr marL="2285943" algn="l" defTabSz="457189" rtl="0" eaLnBrk="1" latinLnBrk="0" hangingPunct="1">
        <a:defRPr sz="1867" kern="1200">
          <a:solidFill>
            <a:schemeClr val="tx1"/>
          </a:solidFill>
          <a:latin typeface="+mn-lt"/>
          <a:ea typeface="+mn-ea"/>
          <a:cs typeface="+mn-cs"/>
        </a:defRPr>
      </a:lvl6pPr>
      <a:lvl7pPr marL="2743131" algn="l" defTabSz="457189" rtl="0" eaLnBrk="1" latinLnBrk="0" hangingPunct="1">
        <a:defRPr sz="1867" kern="1200">
          <a:solidFill>
            <a:schemeClr val="tx1"/>
          </a:solidFill>
          <a:latin typeface="+mn-lt"/>
          <a:ea typeface="+mn-ea"/>
          <a:cs typeface="+mn-cs"/>
        </a:defRPr>
      </a:lvl7pPr>
      <a:lvl8pPr marL="3200320" algn="l" defTabSz="457189" rtl="0" eaLnBrk="1" latinLnBrk="0" hangingPunct="1">
        <a:defRPr sz="1867" kern="1200">
          <a:solidFill>
            <a:schemeClr val="tx1"/>
          </a:solidFill>
          <a:latin typeface="+mn-lt"/>
          <a:ea typeface="+mn-ea"/>
          <a:cs typeface="+mn-cs"/>
        </a:defRPr>
      </a:lvl8pPr>
      <a:lvl9pPr marL="3657509" algn="l" defTabSz="457189"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8BC15-F24B-E446-B553-68F95ADB7EEE}" type="datetimeFigureOut">
              <a:rPr lang="en-US" smtClean="0"/>
              <a:t>11/7/2017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90067-CDFE-984B-B99C-13CCC4848026}" type="slidenum">
              <a:rPr lang="en-US" smtClean="0"/>
              <a:t>‹#›</a:t>
            </a:fld>
            <a:endParaRPr lang="en-US"/>
          </a:p>
        </p:txBody>
      </p:sp>
    </p:spTree>
    <p:extLst>
      <p:ext uri="{BB962C8B-B14F-4D97-AF65-F5344CB8AC3E}">
        <p14:creationId xmlns:p14="http://schemas.microsoft.com/office/powerpoint/2010/main" val="36918815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8BC15-F24B-E446-B553-68F95ADB7EEE}" type="datetimeFigureOut">
              <a:rPr lang="en-US" smtClean="0"/>
              <a:t>11/7/2017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90067-CDFE-984B-B99C-13CCC4848026}" type="slidenum">
              <a:rPr lang="en-US" smtClean="0"/>
              <a:t>‹#›</a:t>
            </a:fld>
            <a:endParaRPr lang="en-US"/>
          </a:p>
        </p:txBody>
      </p:sp>
    </p:spTree>
    <p:extLst>
      <p:ext uri="{BB962C8B-B14F-4D97-AF65-F5344CB8AC3E}">
        <p14:creationId xmlns:p14="http://schemas.microsoft.com/office/powerpoint/2010/main" val="8878358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Thomas_andersonovich@epam.com" TargetMode="Externa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docs.sequelizejs.com/en/v3/"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880532" y="1741019"/>
            <a:ext cx="9213851" cy="2432974"/>
          </a:xfrm>
        </p:spPr>
        <p:txBody>
          <a:bodyPr/>
          <a:lstStyle/>
          <a:p>
            <a:r>
              <a:rPr lang="en-US" sz="6400" b="1" dirty="0" smtClean="0">
                <a:latin typeface="Oswald" panose="02000503000000000000" pitchFamily="2" charset="0"/>
                <a:ea typeface="Oswald DemiBold" charset="0"/>
                <a:cs typeface="Oswald DemiBold" charset="0"/>
              </a:rPr>
              <a:t>SQL </a:t>
            </a:r>
          </a:p>
          <a:p>
            <a:r>
              <a:rPr lang="en-US" sz="6400" b="1" dirty="0" smtClean="0">
                <a:latin typeface="Oswald" panose="02000503000000000000" pitchFamily="2" charset="0"/>
                <a:ea typeface="Oswald DemiBold" charset="0"/>
                <a:cs typeface="Oswald DemiBold" charset="0"/>
              </a:rPr>
              <a:t>DATABASES</a:t>
            </a:r>
            <a:endParaRPr lang="en-US" sz="6400" b="1" dirty="0">
              <a:latin typeface="Oswald" panose="02000503000000000000" pitchFamily="2" charset="0"/>
              <a:ea typeface="Oswald DemiBold" charset="0"/>
              <a:cs typeface="Oswald DemiBold" charset="0"/>
            </a:endParaRPr>
          </a:p>
          <a:p>
            <a:r>
              <a:rPr lang="en-US" sz="6400" b="1" dirty="0">
                <a:latin typeface="Oswald" panose="02000503000000000000" pitchFamily="2" charset="0"/>
                <a:ea typeface="Oswald DemiBold" charset="0"/>
                <a:cs typeface="Oswald DemiBold" charset="0"/>
              </a:rPr>
              <a:t>IN NODE.JS</a:t>
            </a:r>
          </a:p>
        </p:txBody>
      </p:sp>
      <p:sp>
        <p:nvSpPr>
          <p:cNvPr id="4" name="Text Placeholder 3"/>
          <p:cNvSpPr>
            <a:spLocks noGrp="1"/>
          </p:cNvSpPr>
          <p:nvPr>
            <p:ph type="body" sz="quarter" idx="16"/>
          </p:nvPr>
        </p:nvSpPr>
        <p:spPr/>
        <p:txBody>
          <a:bodyPr/>
          <a:lstStyle/>
          <a:p>
            <a:r>
              <a:rPr lang="en-US" dirty="0"/>
              <a:t>Andrii Kochkin</a:t>
            </a:r>
          </a:p>
        </p:txBody>
      </p:sp>
      <p:sp>
        <p:nvSpPr>
          <p:cNvPr id="5" name="Text Placeholder 4"/>
          <p:cNvSpPr>
            <a:spLocks noGrp="1"/>
          </p:cNvSpPr>
          <p:nvPr>
            <p:ph type="body" sz="quarter" idx="17"/>
          </p:nvPr>
        </p:nvSpPr>
        <p:spPr/>
        <p:txBody>
          <a:bodyPr>
            <a:normAutofit/>
          </a:bodyPr>
          <a:lstStyle/>
          <a:p>
            <a:r>
              <a:rPr lang="en-US" dirty="0">
                <a:cs typeface="Trebuchet MS"/>
              </a:rPr>
              <a:t>NOVEMBER 8</a:t>
            </a:r>
            <a:r>
              <a:rPr lang="en-US" dirty="0" smtClean="0">
                <a:cs typeface="Trebuchet MS"/>
              </a:rPr>
              <a:t>, </a:t>
            </a:r>
            <a:r>
              <a:rPr lang="en-US" dirty="0">
                <a:cs typeface="Trebuchet MS"/>
              </a:rPr>
              <a:t>2017</a:t>
            </a:r>
          </a:p>
        </p:txBody>
      </p:sp>
      <p:pic>
        <p:nvPicPr>
          <p:cNvPr id="18" name="Picture Placeholder 17" descr="logo_cover_5.png"/>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3538" b="3538"/>
          <a:stretch>
            <a:fillRect/>
          </a:stretch>
        </p:blipFill>
        <p:spPr/>
      </p:pic>
    </p:spTree>
    <p:extLst>
      <p:ext uri="{BB962C8B-B14F-4D97-AF65-F5344CB8AC3E}">
        <p14:creationId xmlns:p14="http://schemas.microsoft.com/office/powerpoint/2010/main" val="308998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4933"/>
          </a:xfrm>
          <a:prstGeom prst="rect">
            <a:avLst/>
          </a:prstGeom>
        </p:spPr>
      </p:pic>
      <p:sp>
        <p:nvSpPr>
          <p:cNvPr id="4" name="Rectangle 3"/>
          <p:cNvSpPr/>
          <p:nvPr/>
        </p:nvSpPr>
        <p:spPr>
          <a:xfrm>
            <a:off x="0" y="6385494"/>
            <a:ext cx="12192000" cy="492826"/>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charset="0"/>
              <a:ea typeface="Source Sans Pro" charset="0"/>
              <a:cs typeface="Source Sans Pro"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82" y="6471941"/>
            <a:ext cx="1020381" cy="382643"/>
          </a:xfrm>
          <a:prstGeom prst="rect">
            <a:avLst/>
          </a:prstGeom>
        </p:spPr>
      </p:pic>
      <p:sp>
        <p:nvSpPr>
          <p:cNvPr id="8" name="Rectangle 7"/>
          <p:cNvSpPr/>
          <p:nvPr/>
        </p:nvSpPr>
        <p:spPr>
          <a:xfrm>
            <a:off x="533400" y="304800"/>
            <a:ext cx="10878787" cy="5897880"/>
          </a:xfrm>
          <a:prstGeom prst="rect">
            <a:avLst/>
          </a:prstGeom>
          <a:no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smtClean="0">
                <a:ln>
                  <a:noFill/>
                </a:ln>
                <a:solidFill>
                  <a:srgbClr val="8F284D"/>
                </a:solidFill>
                <a:effectLst/>
                <a:uLnTx/>
                <a:uFillTx/>
                <a:latin typeface="Oswald" panose="02000503000000000000" pitchFamily="2" charset="0"/>
                <a:ea typeface="Oswald DemiBold" charset="0"/>
                <a:cs typeface="Oswald DemiBold" charset="0"/>
              </a:rPr>
              <a:t>SQL BASICS</a:t>
            </a:r>
            <a:endParaRPr kumimoji="0" lang="en-US" sz="6600" b="1" i="0" u="none" strike="noStrike" kern="1200" cap="none" spc="0" normalizeH="0" baseline="0" noProof="0" dirty="0">
              <a:ln>
                <a:noFill/>
              </a:ln>
              <a:solidFill>
                <a:srgbClr val="8F284D"/>
              </a:solidFill>
              <a:effectLst/>
              <a:uLnTx/>
              <a:uFillTx/>
              <a:latin typeface="Oswald" panose="02000503000000000000" pitchFamily="2" charset="0"/>
              <a:ea typeface="Oswald DemiBold" charset="0"/>
              <a:cs typeface="Oswald DemiBold" charset="0"/>
            </a:endParaRPr>
          </a:p>
        </p:txBody>
      </p:sp>
    </p:spTree>
    <p:extLst>
      <p:ext uri="{BB962C8B-B14F-4D97-AF65-F5344CB8AC3E}">
        <p14:creationId xmlns:p14="http://schemas.microsoft.com/office/powerpoint/2010/main" val="3958437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image.slidesharecdn.com/dbsys-p01-c03-s01-04-sql-intro-160414113426/95/database-systems-introduction-to-sql-chapter-31-8-638.jpg?cb=1460969926"/>
          <p:cNvPicPr>
            <a:picLocks noChangeAspect="1" noChangeArrowheads="1"/>
          </p:cNvPicPr>
          <p:nvPr/>
        </p:nvPicPr>
        <p:blipFill rotWithShape="1">
          <a:blip r:embed="rId3">
            <a:extLst>
              <a:ext uri="{28A0092B-C50C-407E-A947-70E740481C1C}">
                <a14:useLocalDpi xmlns:a14="http://schemas.microsoft.com/office/drawing/2010/main" val="0"/>
              </a:ext>
            </a:extLst>
          </a:blip>
          <a:srcRect b="8165"/>
          <a:stretch/>
        </p:blipFill>
        <p:spPr bwMode="auto">
          <a:xfrm>
            <a:off x="1717964" y="466345"/>
            <a:ext cx="8513309" cy="5869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1"/>
          </p:nvPr>
        </p:nvSpPr>
        <p:spPr/>
        <p:txBody>
          <a:bodyPr/>
          <a:lstStyle/>
          <a:p>
            <a:r>
              <a:rPr lang="en-US" dirty="0" smtClean="0"/>
              <a:t>SQL</a:t>
            </a:r>
            <a:endParaRPr lang="en-US" dirty="0"/>
          </a:p>
        </p:txBody>
      </p:sp>
    </p:spTree>
    <p:extLst>
      <p:ext uri="{BB962C8B-B14F-4D97-AF65-F5344CB8AC3E}">
        <p14:creationId xmlns:p14="http://schemas.microsoft.com/office/powerpoint/2010/main" val="1891380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800" dirty="0" smtClean="0"/>
              <a:t>COMMUNICATING WITH A RDBMS USING SQL</a:t>
            </a:r>
            <a:endParaRPr lang="en-US" dirty="0"/>
          </a:p>
        </p:txBody>
      </p:sp>
      <p:grpSp>
        <p:nvGrpSpPr>
          <p:cNvPr id="4" name="Group 3"/>
          <p:cNvGrpSpPr>
            <a:grpSpLocks/>
          </p:cNvGrpSpPr>
          <p:nvPr/>
        </p:nvGrpSpPr>
        <p:grpSpPr bwMode="auto">
          <a:xfrm>
            <a:off x="8115300" y="2583180"/>
            <a:ext cx="1319213" cy="1363662"/>
            <a:chOff x="4154" y="1949"/>
            <a:chExt cx="831" cy="859"/>
          </a:xfrm>
        </p:grpSpPr>
        <p:grpSp>
          <p:nvGrpSpPr>
            <p:cNvPr id="5" name="Group 4"/>
            <p:cNvGrpSpPr>
              <a:grpSpLocks/>
            </p:cNvGrpSpPr>
            <p:nvPr/>
          </p:nvGrpSpPr>
          <p:grpSpPr bwMode="auto">
            <a:xfrm>
              <a:off x="4154" y="1949"/>
              <a:ext cx="831" cy="859"/>
              <a:chOff x="4154" y="1949"/>
              <a:chExt cx="831" cy="859"/>
            </a:xfrm>
          </p:grpSpPr>
          <p:sp>
            <p:nvSpPr>
              <p:cNvPr id="7" name="Rectangle 5"/>
              <p:cNvSpPr>
                <a:spLocks noChangeArrowheads="1"/>
              </p:cNvSpPr>
              <p:nvPr/>
            </p:nvSpPr>
            <p:spPr bwMode="ltGray">
              <a:xfrm>
                <a:off x="4154" y="2123"/>
                <a:ext cx="831" cy="515"/>
              </a:xfrm>
              <a:prstGeom prst="rect">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miter lim="800000"/>
                <a:headEnd/>
                <a:tailEnd/>
              </a:ln>
              <a:effectLst/>
            </p:spPr>
            <p:txBody>
              <a:bodyPr wrap="none" anchor="ctr"/>
              <a:lstStyle/>
              <a:p>
                <a:endParaRPr lang="en-US"/>
              </a:p>
            </p:txBody>
          </p:sp>
          <p:sp>
            <p:nvSpPr>
              <p:cNvPr id="8" name="Oval 6"/>
              <p:cNvSpPr>
                <a:spLocks noChangeArrowheads="1"/>
              </p:cNvSpPr>
              <p:nvPr/>
            </p:nvSpPr>
            <p:spPr bwMode="ltGray">
              <a:xfrm>
                <a:off x="4154" y="1949"/>
                <a:ext cx="831" cy="330"/>
              </a:xfrm>
              <a:prstGeom prst="ellipse">
                <a:avLst/>
              </a:prstGeom>
              <a:gradFill rotWithShape="0">
                <a:gsLst>
                  <a:gs pos="0">
                    <a:srgbClr val="B2B2B2">
                      <a:gamma/>
                      <a:shade val="89804"/>
                      <a:invGamma/>
                    </a:srgbClr>
                  </a:gs>
                  <a:gs pos="100000">
                    <a:srgbClr val="B2B2B2"/>
                  </a:gs>
                </a:gsLst>
                <a:lin ang="5400000" scaled="1"/>
              </a:gradFill>
              <a:ln w="9525">
                <a:noFill/>
                <a:round/>
                <a:headEnd/>
                <a:tailEnd/>
              </a:ln>
              <a:effectLst/>
            </p:spPr>
            <p:txBody>
              <a:bodyPr wrap="none" anchor="ctr"/>
              <a:lstStyle/>
              <a:p>
                <a:endParaRPr lang="en-US"/>
              </a:p>
            </p:txBody>
          </p:sp>
          <p:sp>
            <p:nvSpPr>
              <p:cNvPr id="9" name="Oval 7"/>
              <p:cNvSpPr>
                <a:spLocks noChangeArrowheads="1"/>
              </p:cNvSpPr>
              <p:nvPr/>
            </p:nvSpPr>
            <p:spPr bwMode="ltGray">
              <a:xfrm>
                <a:off x="4154" y="2478"/>
                <a:ext cx="831" cy="330"/>
              </a:xfrm>
              <a:prstGeom prst="ellipse">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round/>
                <a:headEnd/>
                <a:tailEnd/>
              </a:ln>
              <a:effectLst/>
            </p:spPr>
            <p:txBody>
              <a:bodyPr wrap="none" anchor="ctr"/>
              <a:lstStyle/>
              <a:p>
                <a:endParaRPr lang="en-US"/>
              </a:p>
            </p:txBody>
          </p:sp>
        </p:grpSp>
        <p:sp>
          <p:nvSpPr>
            <p:cNvPr id="6" name="Rectangle 8"/>
            <p:cNvSpPr>
              <a:spLocks noChangeArrowheads="1"/>
            </p:cNvSpPr>
            <p:nvPr/>
          </p:nvSpPr>
          <p:spPr bwMode="auto">
            <a:xfrm>
              <a:off x="4188" y="2003"/>
              <a:ext cx="524" cy="231"/>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ru-RU" sz="1800">
                  <a:solidFill>
                    <a:srgbClr val="FFFFCC"/>
                  </a:solidFill>
                  <a:effectLst>
                    <a:outerShdw blurRad="38100" dist="38100" dir="2700000" algn="tl">
                      <a:srgbClr val="C0C0C0"/>
                    </a:outerShdw>
                  </a:effectLst>
                  <a:latin typeface="Arial" pitchFamily="34" charset="0"/>
                </a:rPr>
                <a:t>     </a:t>
              </a:r>
              <a:r>
                <a:rPr lang="en-US" sz="1800">
                  <a:solidFill>
                    <a:srgbClr val="FFFFCC"/>
                  </a:solidFill>
                  <a:effectLst>
                    <a:outerShdw blurRad="38100" dist="38100" dir="2700000" algn="tl">
                      <a:srgbClr val="C0C0C0"/>
                    </a:outerShdw>
                  </a:effectLst>
                  <a:latin typeface="Arial" pitchFamily="34" charset="0"/>
                </a:rPr>
                <a:t>DB</a:t>
              </a:r>
              <a:endParaRPr lang="ru-RU" sz="1800">
                <a:solidFill>
                  <a:srgbClr val="FFFFCC"/>
                </a:solidFill>
                <a:effectLst>
                  <a:outerShdw blurRad="38100" dist="38100" dir="2700000" algn="tl">
                    <a:srgbClr val="C0C0C0"/>
                  </a:outerShdw>
                </a:effectLst>
                <a:latin typeface="Arial" pitchFamily="34" charset="0"/>
              </a:endParaRPr>
            </a:p>
          </p:txBody>
        </p:sp>
      </p:grpSp>
      <p:grpSp>
        <p:nvGrpSpPr>
          <p:cNvPr id="10" name="Group 9"/>
          <p:cNvGrpSpPr>
            <a:grpSpLocks/>
          </p:cNvGrpSpPr>
          <p:nvPr/>
        </p:nvGrpSpPr>
        <p:grpSpPr bwMode="auto">
          <a:xfrm>
            <a:off x="2476500" y="1363980"/>
            <a:ext cx="2530475" cy="1201737"/>
            <a:chOff x="793" y="1123"/>
            <a:chExt cx="1594" cy="757"/>
          </a:xfrm>
        </p:grpSpPr>
        <p:sp>
          <p:nvSpPr>
            <p:cNvPr id="11" name="Rectangle 10"/>
            <p:cNvSpPr>
              <a:spLocks noChangeArrowheads="1"/>
            </p:cNvSpPr>
            <p:nvPr/>
          </p:nvSpPr>
          <p:spPr bwMode="blackWhite">
            <a:xfrm>
              <a:off x="860" y="1528"/>
              <a:ext cx="1381" cy="352"/>
            </a:xfrm>
            <a:prstGeom prst="rect">
              <a:avLst/>
            </a:prstGeom>
            <a:solidFill>
              <a:srgbClr val="FFFFCC"/>
            </a:solidFill>
            <a:ln w="12700">
              <a:solidFill>
                <a:schemeClr val="bg2"/>
              </a:solidFill>
              <a:miter lim="800000"/>
              <a:headEnd/>
              <a:tailEnd/>
            </a:ln>
            <a:effectLst>
              <a:outerShdw dist="89803" dir="2700000" algn="ctr" rotWithShape="0">
                <a:srgbClr val="000000"/>
              </a:outerShdw>
            </a:effectLst>
          </p:spPr>
          <p:txBody>
            <a:bodyPr wrap="none" lIns="92075" tIns="46038" rIns="92075" bIns="46038" anchor="ctr"/>
            <a:lstStyle/>
            <a:p>
              <a:pPr eaLnBrk="0" hangingPunct="0">
                <a:spcBef>
                  <a:spcPct val="0"/>
                </a:spcBef>
                <a:buFontTx/>
                <a:buNone/>
                <a:tabLst>
                  <a:tab pos="1200150" algn="l"/>
                </a:tabLst>
              </a:pPr>
              <a:r>
                <a:rPr lang="ru-RU" sz="1200">
                  <a:solidFill>
                    <a:srgbClr val="000000"/>
                  </a:solidFill>
                  <a:latin typeface="Courier New" pitchFamily="49" charset="0"/>
                </a:rPr>
                <a:t>SQL&gt; SELECT loc </a:t>
              </a:r>
            </a:p>
            <a:p>
              <a:pPr eaLnBrk="0" hangingPunct="0">
                <a:spcBef>
                  <a:spcPct val="0"/>
                </a:spcBef>
                <a:buFontTx/>
                <a:buNone/>
                <a:tabLst>
                  <a:tab pos="1200150" algn="l"/>
                </a:tabLst>
              </a:pPr>
              <a:r>
                <a:rPr lang="ru-RU" sz="1200">
                  <a:solidFill>
                    <a:srgbClr val="000000"/>
                  </a:solidFill>
                  <a:latin typeface="Courier New" pitchFamily="49" charset="0"/>
                </a:rPr>
                <a:t>  2  FROM   dept;</a:t>
              </a:r>
            </a:p>
          </p:txBody>
        </p:sp>
        <p:sp>
          <p:nvSpPr>
            <p:cNvPr id="12" name="Rectangle 11"/>
            <p:cNvSpPr>
              <a:spLocks noChangeArrowheads="1"/>
            </p:cNvSpPr>
            <p:nvPr/>
          </p:nvSpPr>
          <p:spPr bwMode="auto">
            <a:xfrm>
              <a:off x="793" y="1123"/>
              <a:ext cx="1594" cy="404"/>
            </a:xfrm>
            <a:prstGeom prst="rect">
              <a:avLst/>
            </a:prstGeom>
            <a:noFill/>
            <a:ln w="9525">
              <a:noFill/>
              <a:miter lim="800000"/>
              <a:headEnd/>
              <a:tailEnd/>
            </a:ln>
            <a:effectLst/>
          </p:spPr>
          <p:txBody>
            <a:bodyPr lIns="92075" tIns="46038" rIns="92075" bIns="46038">
              <a:spAutoFit/>
            </a:bodyPr>
            <a:lstStyle/>
            <a:p>
              <a:pPr defTabSz="822325" eaLnBrk="0" hangingPunct="0">
                <a:spcBef>
                  <a:spcPct val="50000"/>
                </a:spcBef>
                <a:buFontTx/>
                <a:buNone/>
              </a:pPr>
              <a:r>
                <a:rPr lang="ru-RU" sz="1800">
                  <a:solidFill>
                    <a:srgbClr val="002C78"/>
                  </a:solidFill>
                  <a:effectLst>
                    <a:outerShdw blurRad="38100" dist="38100" dir="2700000" algn="tl">
                      <a:srgbClr val="C0C0C0"/>
                    </a:outerShdw>
                  </a:effectLst>
                  <a:latin typeface="Arial" pitchFamily="34" charset="0"/>
                </a:rPr>
                <a:t>SQL</a:t>
              </a:r>
              <a:r>
                <a:rPr lang="en-US" sz="1800">
                  <a:solidFill>
                    <a:srgbClr val="002C78"/>
                  </a:solidFill>
                  <a:effectLst>
                    <a:outerShdw blurRad="38100" dist="38100" dir="2700000" algn="tl">
                      <a:srgbClr val="C0C0C0"/>
                    </a:outerShdw>
                  </a:effectLst>
                  <a:latin typeface="Arial" pitchFamily="34" charset="0"/>
                </a:rPr>
                <a:t> statement is entered</a:t>
              </a:r>
              <a:endParaRPr lang="ru-RU" sz="1800">
                <a:solidFill>
                  <a:srgbClr val="002C78"/>
                </a:solidFill>
                <a:effectLst>
                  <a:outerShdw blurRad="38100" dist="38100" dir="2700000" algn="tl">
                    <a:srgbClr val="C0C0C0"/>
                  </a:outerShdw>
                </a:effectLst>
                <a:latin typeface="Arial" pitchFamily="34" charset="0"/>
              </a:endParaRPr>
            </a:p>
          </p:txBody>
        </p:sp>
      </p:grpSp>
      <p:grpSp>
        <p:nvGrpSpPr>
          <p:cNvPr id="13" name="Group 12"/>
          <p:cNvGrpSpPr>
            <a:grpSpLocks/>
          </p:cNvGrpSpPr>
          <p:nvPr/>
        </p:nvGrpSpPr>
        <p:grpSpPr bwMode="auto">
          <a:xfrm>
            <a:off x="4838700" y="1821180"/>
            <a:ext cx="3182937" cy="1495425"/>
            <a:chOff x="2225" y="1315"/>
            <a:chExt cx="2005" cy="942"/>
          </a:xfrm>
        </p:grpSpPr>
        <p:sp>
          <p:nvSpPr>
            <p:cNvPr id="14" name="Arc 13"/>
            <p:cNvSpPr>
              <a:spLocks/>
            </p:cNvSpPr>
            <p:nvPr/>
          </p:nvSpPr>
          <p:spPr bwMode="auto">
            <a:xfrm>
              <a:off x="2225" y="1681"/>
              <a:ext cx="2005" cy="576"/>
            </a:xfrm>
            <a:custGeom>
              <a:avLst/>
              <a:gdLst>
                <a:gd name="G0" fmla="+- 0 0 0"/>
                <a:gd name="G1" fmla="+- 21598 0 0"/>
                <a:gd name="G2" fmla="+- 21600 0 0"/>
                <a:gd name="T0" fmla="*/ 256 w 19771"/>
                <a:gd name="T1" fmla="*/ 0 h 21598"/>
                <a:gd name="T2" fmla="*/ 19771 w 19771"/>
                <a:gd name="T3" fmla="*/ 12900 h 21598"/>
                <a:gd name="T4" fmla="*/ 0 w 19771"/>
                <a:gd name="T5" fmla="*/ 21598 h 21598"/>
              </a:gdLst>
              <a:ahLst/>
              <a:cxnLst>
                <a:cxn ang="0">
                  <a:pos x="T0" y="T1"/>
                </a:cxn>
                <a:cxn ang="0">
                  <a:pos x="T2" y="T3"/>
                </a:cxn>
                <a:cxn ang="0">
                  <a:pos x="T4" y="T5"/>
                </a:cxn>
              </a:cxnLst>
              <a:rect l="0" t="0" r="r" b="b"/>
              <a:pathLst>
                <a:path w="19771" h="21598" fill="none" extrusionOk="0">
                  <a:moveTo>
                    <a:pt x="256" y="-1"/>
                  </a:moveTo>
                  <a:cubicBezTo>
                    <a:pt x="8728" y="99"/>
                    <a:pt x="16359" y="5144"/>
                    <a:pt x="19771" y="12899"/>
                  </a:cubicBezTo>
                </a:path>
                <a:path w="19771" h="21598" stroke="0" extrusionOk="0">
                  <a:moveTo>
                    <a:pt x="256" y="-1"/>
                  </a:moveTo>
                  <a:cubicBezTo>
                    <a:pt x="8728" y="99"/>
                    <a:pt x="16359" y="5144"/>
                    <a:pt x="19771" y="12899"/>
                  </a:cubicBezTo>
                  <a:lnTo>
                    <a:pt x="0" y="21598"/>
                  </a:lnTo>
                  <a:close/>
                </a:path>
              </a:pathLst>
            </a:custGeom>
            <a:noFill/>
            <a:ln w="50800" cap="rnd">
              <a:solidFill>
                <a:srgbClr val="FFCC00"/>
              </a:solidFill>
              <a:round/>
              <a:headEnd type="none" w="sm" len="sm"/>
              <a:tailEnd type="stealth" w="med" len="lg"/>
            </a:ln>
            <a:effectLst>
              <a:outerShdw dist="35921" dir="2700000" algn="ctr" rotWithShape="0">
                <a:srgbClr val="000000"/>
              </a:outerShdw>
            </a:effectLst>
          </p:spPr>
          <p:txBody>
            <a:bodyPr wrap="none" anchor="ctr"/>
            <a:lstStyle/>
            <a:p>
              <a:endParaRPr lang="en-US"/>
            </a:p>
          </p:txBody>
        </p:sp>
        <p:sp>
          <p:nvSpPr>
            <p:cNvPr id="15" name="Rectangle 14"/>
            <p:cNvSpPr>
              <a:spLocks noChangeArrowheads="1"/>
            </p:cNvSpPr>
            <p:nvPr/>
          </p:nvSpPr>
          <p:spPr bwMode="auto">
            <a:xfrm>
              <a:off x="2598" y="1315"/>
              <a:ext cx="1570" cy="404"/>
            </a:xfrm>
            <a:prstGeom prst="rect">
              <a:avLst/>
            </a:prstGeom>
            <a:noFill/>
            <a:ln w="9525">
              <a:noFill/>
              <a:miter lim="800000"/>
              <a:headEnd/>
              <a:tailEnd/>
            </a:ln>
            <a:effectLst/>
          </p:spPr>
          <p:txBody>
            <a:bodyPr lIns="92075" tIns="46038" rIns="92075" bIns="46038">
              <a:spAutoFit/>
            </a:bodyPr>
            <a:lstStyle/>
            <a:p>
              <a:pPr algn="ctr" defTabSz="822325" eaLnBrk="0" hangingPunct="0">
                <a:spcBef>
                  <a:spcPct val="50000"/>
                </a:spcBef>
                <a:buFontTx/>
                <a:buNone/>
              </a:pPr>
              <a:r>
                <a:rPr lang="en-US" sz="1800">
                  <a:solidFill>
                    <a:srgbClr val="002C78"/>
                  </a:solidFill>
                  <a:effectLst>
                    <a:outerShdw blurRad="38100" dist="38100" dir="2700000" algn="tl">
                      <a:srgbClr val="C0C0C0"/>
                    </a:outerShdw>
                  </a:effectLst>
                  <a:latin typeface="Arial" pitchFamily="34" charset="0"/>
                </a:rPr>
                <a:t>Statement is sent to DB</a:t>
              </a:r>
              <a:endParaRPr lang="ru-RU" sz="1800">
                <a:solidFill>
                  <a:srgbClr val="002C78"/>
                </a:solidFill>
                <a:effectLst>
                  <a:outerShdw blurRad="38100" dist="38100" dir="2700000" algn="tl">
                    <a:srgbClr val="C0C0C0"/>
                  </a:outerShdw>
                </a:effectLst>
                <a:latin typeface="Arial" pitchFamily="34" charset="0"/>
              </a:endParaRPr>
            </a:p>
          </p:txBody>
        </p:sp>
      </p:grpSp>
      <p:grpSp>
        <p:nvGrpSpPr>
          <p:cNvPr id="16" name="Group 15"/>
          <p:cNvGrpSpPr>
            <a:grpSpLocks/>
          </p:cNvGrpSpPr>
          <p:nvPr/>
        </p:nvGrpSpPr>
        <p:grpSpPr bwMode="auto">
          <a:xfrm>
            <a:off x="2552700" y="3802380"/>
            <a:ext cx="6019800" cy="1820863"/>
            <a:chOff x="782" y="2660"/>
            <a:chExt cx="3792" cy="1147"/>
          </a:xfrm>
        </p:grpSpPr>
        <p:sp>
          <p:nvSpPr>
            <p:cNvPr id="17" name="Arc 16"/>
            <p:cNvSpPr>
              <a:spLocks/>
            </p:cNvSpPr>
            <p:nvPr/>
          </p:nvSpPr>
          <p:spPr bwMode="blackWhite">
            <a:xfrm rot="10800000">
              <a:off x="2226" y="2777"/>
              <a:ext cx="2348" cy="576"/>
            </a:xfrm>
            <a:custGeom>
              <a:avLst/>
              <a:gdLst>
                <a:gd name="G0" fmla="+- 21569 0 0"/>
                <a:gd name="G1" fmla="+- 21594 0 0"/>
                <a:gd name="G2" fmla="+- 21600 0 0"/>
                <a:gd name="T0" fmla="*/ 0 w 21569"/>
                <a:gd name="T1" fmla="*/ 20432 h 21594"/>
                <a:gd name="T2" fmla="*/ 21073 w 21569"/>
                <a:gd name="T3" fmla="*/ 0 h 21594"/>
                <a:gd name="T4" fmla="*/ 21569 w 21569"/>
                <a:gd name="T5" fmla="*/ 21594 h 21594"/>
              </a:gdLst>
              <a:ahLst/>
              <a:cxnLst>
                <a:cxn ang="0">
                  <a:pos x="T0" y="T1"/>
                </a:cxn>
                <a:cxn ang="0">
                  <a:pos x="T2" y="T3"/>
                </a:cxn>
                <a:cxn ang="0">
                  <a:pos x="T4" y="T5"/>
                </a:cxn>
              </a:cxnLst>
              <a:rect l="0" t="0" r="r" b="b"/>
              <a:pathLst>
                <a:path w="21569" h="21594" fill="none" extrusionOk="0">
                  <a:moveTo>
                    <a:pt x="0" y="20432"/>
                  </a:moveTo>
                  <a:cubicBezTo>
                    <a:pt x="607" y="9161"/>
                    <a:pt x="9789" y="258"/>
                    <a:pt x="21072" y="-1"/>
                  </a:cubicBezTo>
                </a:path>
                <a:path w="21569" h="21594" stroke="0" extrusionOk="0">
                  <a:moveTo>
                    <a:pt x="0" y="20432"/>
                  </a:moveTo>
                  <a:cubicBezTo>
                    <a:pt x="607" y="9161"/>
                    <a:pt x="9789" y="258"/>
                    <a:pt x="21072" y="-1"/>
                  </a:cubicBezTo>
                  <a:lnTo>
                    <a:pt x="21569" y="21594"/>
                  </a:lnTo>
                  <a:close/>
                </a:path>
              </a:pathLst>
            </a:custGeom>
            <a:noFill/>
            <a:ln w="50800" cap="rnd">
              <a:solidFill>
                <a:srgbClr val="FFCC00"/>
              </a:solidFill>
              <a:round/>
              <a:headEnd type="none" w="sm" len="sm"/>
              <a:tailEnd type="stealth" w="med" len="lg"/>
            </a:ln>
            <a:effectLst>
              <a:outerShdw dist="35921" dir="2700000" algn="ctr" rotWithShape="0">
                <a:srgbClr val="000000"/>
              </a:outerShdw>
            </a:effectLst>
          </p:spPr>
          <p:txBody>
            <a:bodyPr wrap="none" anchor="ctr"/>
            <a:lstStyle/>
            <a:p>
              <a:endParaRPr lang="en-US"/>
            </a:p>
          </p:txBody>
        </p:sp>
        <p:grpSp>
          <p:nvGrpSpPr>
            <p:cNvPr id="18" name="Group 17"/>
            <p:cNvGrpSpPr>
              <a:grpSpLocks/>
            </p:cNvGrpSpPr>
            <p:nvPr/>
          </p:nvGrpSpPr>
          <p:grpSpPr bwMode="auto">
            <a:xfrm>
              <a:off x="782" y="2660"/>
              <a:ext cx="1570" cy="1147"/>
              <a:chOff x="782" y="2660"/>
              <a:chExt cx="1570" cy="1147"/>
            </a:xfrm>
          </p:grpSpPr>
          <p:sp>
            <p:nvSpPr>
              <p:cNvPr id="19" name="Rectangle 18"/>
              <p:cNvSpPr>
                <a:spLocks noChangeArrowheads="1"/>
              </p:cNvSpPr>
              <p:nvPr/>
            </p:nvSpPr>
            <p:spPr bwMode="blackWhite">
              <a:xfrm>
                <a:off x="842" y="2877"/>
                <a:ext cx="1379" cy="930"/>
              </a:xfrm>
              <a:prstGeom prst="rect">
                <a:avLst/>
              </a:prstGeom>
              <a:solidFill>
                <a:srgbClr val="DDDDDD"/>
              </a:solidFill>
              <a:ln w="12700">
                <a:solidFill>
                  <a:schemeClr val="bg2"/>
                </a:solidFill>
                <a:miter lim="800000"/>
                <a:headEnd/>
                <a:tailEnd/>
              </a:ln>
              <a:effectLst>
                <a:outerShdw dist="89803" dir="2700000" algn="ctr" rotWithShape="0">
                  <a:srgbClr val="000000"/>
                </a:outerShdw>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LOC</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NEW YORK</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DALLAS</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CHICAGO</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BOSTON</a:t>
                </a:r>
              </a:p>
            </p:txBody>
          </p:sp>
          <p:sp>
            <p:nvSpPr>
              <p:cNvPr id="20" name="Rectangle 19"/>
              <p:cNvSpPr>
                <a:spLocks noChangeArrowheads="1"/>
              </p:cNvSpPr>
              <p:nvPr/>
            </p:nvSpPr>
            <p:spPr bwMode="blackWhite">
              <a:xfrm>
                <a:off x="782" y="2660"/>
                <a:ext cx="1570" cy="231"/>
              </a:xfrm>
              <a:prstGeom prst="rect">
                <a:avLst/>
              </a:prstGeom>
              <a:noFill/>
              <a:ln w="9525">
                <a:noFill/>
                <a:miter lim="800000"/>
                <a:headEnd/>
                <a:tailEnd/>
              </a:ln>
              <a:effectLst/>
            </p:spPr>
            <p:txBody>
              <a:bodyPr lIns="92075" tIns="46038" rIns="92075" bIns="46038">
                <a:spAutoFit/>
              </a:bodyPr>
              <a:lstStyle/>
              <a:p>
                <a:pPr defTabSz="822325" eaLnBrk="0" hangingPunct="0">
                  <a:spcBef>
                    <a:spcPct val="50000"/>
                  </a:spcBef>
                  <a:buFontTx/>
                  <a:buNone/>
                </a:pPr>
                <a:r>
                  <a:rPr lang="en-US" sz="1800">
                    <a:solidFill>
                      <a:srgbClr val="002C78"/>
                    </a:solidFill>
                    <a:effectLst>
                      <a:outerShdw blurRad="38100" dist="38100" dir="2700000" algn="tl">
                        <a:srgbClr val="C0C0C0"/>
                      </a:outerShdw>
                    </a:effectLst>
                    <a:latin typeface="Arial" pitchFamily="34" charset="0"/>
                  </a:rPr>
                  <a:t>Data is displayed</a:t>
                </a:r>
                <a:endParaRPr lang="ru-RU" sz="1800">
                  <a:solidFill>
                    <a:srgbClr val="002C78"/>
                  </a:solidFill>
                  <a:effectLst>
                    <a:outerShdw blurRad="38100" dist="38100" dir="2700000" algn="tl">
                      <a:srgbClr val="C0C0C0"/>
                    </a:outerShdw>
                  </a:effectLst>
                  <a:latin typeface="Arial" pitchFamily="34" charset="0"/>
                </a:endParaRPr>
              </a:p>
            </p:txBody>
          </p:sp>
        </p:grpSp>
      </p:grpSp>
    </p:spTree>
    <p:extLst>
      <p:ext uri="{BB962C8B-B14F-4D97-AF65-F5344CB8AC3E}">
        <p14:creationId xmlns:p14="http://schemas.microsoft.com/office/powerpoint/2010/main" val="802809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COMMANDS</a:t>
            </a:r>
            <a:endParaRPr lang="en-US" dirty="0"/>
          </a:p>
        </p:txBody>
      </p:sp>
      <p:pic>
        <p:nvPicPr>
          <p:cNvPr id="4" name="Picture 3"/>
          <p:cNvPicPr>
            <a:picLocks noChangeAspect="1"/>
          </p:cNvPicPr>
          <p:nvPr/>
        </p:nvPicPr>
        <p:blipFill>
          <a:blip r:embed="rId3"/>
          <a:stretch>
            <a:fillRect/>
          </a:stretch>
        </p:blipFill>
        <p:spPr>
          <a:xfrm>
            <a:off x="1630497" y="1166031"/>
            <a:ext cx="9000780" cy="4561298"/>
          </a:xfrm>
          <a:prstGeom prst="rect">
            <a:avLst/>
          </a:prstGeom>
        </p:spPr>
      </p:pic>
    </p:spTree>
    <p:extLst>
      <p:ext uri="{BB962C8B-B14F-4D97-AF65-F5344CB8AC3E}">
        <p14:creationId xmlns:p14="http://schemas.microsoft.com/office/powerpoint/2010/main" val="1424106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3030" y="932688"/>
            <a:ext cx="9617612" cy="5513110"/>
          </a:xfrm>
          <a:prstGeom prst="rect">
            <a:avLst/>
          </a:prstGeom>
        </p:spPr>
      </p:pic>
      <p:sp>
        <p:nvSpPr>
          <p:cNvPr id="3" name="Text Placeholder 2"/>
          <p:cNvSpPr>
            <a:spLocks noGrp="1"/>
          </p:cNvSpPr>
          <p:nvPr>
            <p:ph type="body" sz="quarter" idx="11"/>
          </p:nvPr>
        </p:nvSpPr>
        <p:spPr/>
        <p:txBody>
          <a:bodyPr/>
          <a:lstStyle/>
          <a:p>
            <a:r>
              <a:rPr lang="en-US" dirty="0" smtClean="0"/>
              <a:t>SQL SELECT</a:t>
            </a:r>
            <a:endParaRPr lang="en-US" dirty="0"/>
          </a:p>
        </p:txBody>
      </p:sp>
    </p:spTree>
    <p:extLst>
      <p:ext uri="{BB962C8B-B14F-4D97-AF65-F5344CB8AC3E}">
        <p14:creationId xmlns:p14="http://schemas.microsoft.com/office/powerpoint/2010/main" val="1028628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7390" y="4660947"/>
            <a:ext cx="7700486" cy="1773780"/>
          </a:xfrm>
          <a:prstGeom prst="rect">
            <a:avLst/>
          </a:prstGeom>
        </p:spPr>
      </p:pic>
      <p:sp>
        <p:nvSpPr>
          <p:cNvPr id="3" name="Text Placeholder 2"/>
          <p:cNvSpPr>
            <a:spLocks noGrp="1"/>
          </p:cNvSpPr>
          <p:nvPr>
            <p:ph type="body" sz="quarter" idx="11"/>
          </p:nvPr>
        </p:nvSpPr>
        <p:spPr/>
        <p:txBody>
          <a:bodyPr/>
          <a:lstStyle/>
          <a:p>
            <a:r>
              <a:rPr lang="en-US" dirty="0" smtClean="0"/>
              <a:t>SQL SELECT EXAMPLES</a:t>
            </a:r>
            <a:endParaRPr lang="en-US" dirty="0"/>
          </a:p>
        </p:txBody>
      </p:sp>
      <p:pic>
        <p:nvPicPr>
          <p:cNvPr id="5" name="Picture 4"/>
          <p:cNvPicPr>
            <a:picLocks noChangeAspect="1"/>
          </p:cNvPicPr>
          <p:nvPr/>
        </p:nvPicPr>
        <p:blipFill>
          <a:blip r:embed="rId4"/>
          <a:stretch>
            <a:fillRect/>
          </a:stretch>
        </p:blipFill>
        <p:spPr>
          <a:xfrm>
            <a:off x="1977390" y="2939747"/>
            <a:ext cx="8161410" cy="1721200"/>
          </a:xfrm>
          <a:prstGeom prst="rect">
            <a:avLst/>
          </a:prstGeom>
        </p:spPr>
      </p:pic>
      <p:pic>
        <p:nvPicPr>
          <p:cNvPr id="6" name="Picture 5"/>
          <p:cNvPicPr>
            <a:picLocks noChangeAspect="1"/>
          </p:cNvPicPr>
          <p:nvPr/>
        </p:nvPicPr>
        <p:blipFill>
          <a:blip r:embed="rId5"/>
          <a:stretch>
            <a:fillRect/>
          </a:stretch>
        </p:blipFill>
        <p:spPr>
          <a:xfrm>
            <a:off x="1977390" y="1110267"/>
            <a:ext cx="7624762" cy="1829480"/>
          </a:xfrm>
          <a:prstGeom prst="rect">
            <a:avLst/>
          </a:prstGeom>
        </p:spPr>
      </p:pic>
    </p:spTree>
    <p:extLst>
      <p:ext uri="{BB962C8B-B14F-4D97-AF65-F5344CB8AC3E}">
        <p14:creationId xmlns:p14="http://schemas.microsoft.com/office/powerpoint/2010/main" val="1721204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3985" y="709927"/>
            <a:ext cx="9384030" cy="5720041"/>
          </a:xfrm>
          <a:prstGeom prst="rect">
            <a:avLst/>
          </a:prstGeom>
        </p:spPr>
      </p:pic>
      <p:sp>
        <p:nvSpPr>
          <p:cNvPr id="3" name="Text Placeholder 2"/>
          <p:cNvSpPr>
            <a:spLocks noGrp="1"/>
          </p:cNvSpPr>
          <p:nvPr>
            <p:ph type="body" sz="quarter" idx="11"/>
          </p:nvPr>
        </p:nvSpPr>
        <p:spPr/>
        <p:txBody>
          <a:bodyPr/>
          <a:lstStyle/>
          <a:p>
            <a:r>
              <a:rPr lang="en-US" dirty="0" smtClean="0"/>
              <a:t>SQL INSERT</a:t>
            </a:r>
            <a:endParaRPr lang="en-US" dirty="0"/>
          </a:p>
        </p:txBody>
      </p:sp>
    </p:spTree>
    <p:extLst>
      <p:ext uri="{BB962C8B-B14F-4D97-AF65-F5344CB8AC3E}">
        <p14:creationId xmlns:p14="http://schemas.microsoft.com/office/powerpoint/2010/main" val="3905525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INSERT EXAMPLE</a:t>
            </a:r>
            <a:endParaRPr lang="en-US" dirty="0"/>
          </a:p>
        </p:txBody>
      </p:sp>
      <p:pic>
        <p:nvPicPr>
          <p:cNvPr id="4" name="Picture 3"/>
          <p:cNvPicPr>
            <a:picLocks noChangeAspect="1"/>
          </p:cNvPicPr>
          <p:nvPr/>
        </p:nvPicPr>
        <p:blipFill>
          <a:blip r:embed="rId3"/>
          <a:stretch>
            <a:fillRect/>
          </a:stretch>
        </p:blipFill>
        <p:spPr>
          <a:xfrm>
            <a:off x="826510" y="1191358"/>
            <a:ext cx="10538980" cy="4109304"/>
          </a:xfrm>
          <a:prstGeom prst="rect">
            <a:avLst/>
          </a:prstGeom>
        </p:spPr>
      </p:pic>
    </p:spTree>
    <p:extLst>
      <p:ext uri="{BB962C8B-B14F-4D97-AF65-F5344CB8AC3E}">
        <p14:creationId xmlns:p14="http://schemas.microsoft.com/office/powerpoint/2010/main" val="949541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UPDATE</a:t>
            </a:r>
            <a:endParaRPr lang="en-US" dirty="0"/>
          </a:p>
        </p:txBody>
      </p:sp>
      <p:pic>
        <p:nvPicPr>
          <p:cNvPr id="2" name="Picture 1"/>
          <p:cNvPicPr>
            <a:picLocks noChangeAspect="1"/>
          </p:cNvPicPr>
          <p:nvPr/>
        </p:nvPicPr>
        <p:blipFill>
          <a:blip r:embed="rId3"/>
          <a:stretch>
            <a:fillRect/>
          </a:stretch>
        </p:blipFill>
        <p:spPr>
          <a:xfrm>
            <a:off x="574750" y="1046988"/>
            <a:ext cx="11247680" cy="5391516"/>
          </a:xfrm>
          <a:prstGeom prst="rect">
            <a:avLst/>
          </a:prstGeom>
        </p:spPr>
      </p:pic>
    </p:spTree>
    <p:extLst>
      <p:ext uri="{BB962C8B-B14F-4D97-AF65-F5344CB8AC3E}">
        <p14:creationId xmlns:p14="http://schemas.microsoft.com/office/powerpoint/2010/main" val="904054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UPDATE EXAMPLE</a:t>
            </a:r>
            <a:endParaRPr lang="en-US" dirty="0"/>
          </a:p>
        </p:txBody>
      </p:sp>
      <p:pic>
        <p:nvPicPr>
          <p:cNvPr id="4" name="Picture 3"/>
          <p:cNvPicPr>
            <a:picLocks noChangeAspect="1"/>
          </p:cNvPicPr>
          <p:nvPr/>
        </p:nvPicPr>
        <p:blipFill>
          <a:blip r:embed="rId3"/>
          <a:stretch>
            <a:fillRect/>
          </a:stretch>
        </p:blipFill>
        <p:spPr>
          <a:xfrm>
            <a:off x="2057399" y="1020301"/>
            <a:ext cx="7823835" cy="5398596"/>
          </a:xfrm>
          <a:prstGeom prst="rect">
            <a:avLst/>
          </a:prstGeom>
        </p:spPr>
      </p:pic>
    </p:spTree>
    <p:extLst>
      <p:ext uri="{BB962C8B-B14F-4D97-AF65-F5344CB8AC3E}">
        <p14:creationId xmlns:p14="http://schemas.microsoft.com/office/powerpoint/2010/main" val="1906787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85493"/>
            <a:ext cx="12192000" cy="492827"/>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Source Sans Pro" charset="0"/>
              <a:ea typeface="Source Sans Pro" charset="0"/>
              <a:cs typeface="Source Sans Pro"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283" y="6471941"/>
            <a:ext cx="1020381" cy="382643"/>
          </a:xfrm>
          <a:prstGeom prst="rect">
            <a:avLst/>
          </a:prstGeom>
        </p:spPr>
      </p:pic>
      <p:sp>
        <p:nvSpPr>
          <p:cNvPr id="12" name="TextBox 11"/>
          <p:cNvSpPr txBox="1"/>
          <p:nvPr/>
        </p:nvSpPr>
        <p:spPr>
          <a:xfrm>
            <a:off x="441474" y="302836"/>
            <a:ext cx="9374372" cy="707886"/>
          </a:xfrm>
          <a:prstGeom prst="rect">
            <a:avLst/>
          </a:prstGeom>
          <a:noFill/>
        </p:spPr>
        <p:txBody>
          <a:bodyPr wrap="square" rtlCol="0">
            <a:spAutoFit/>
          </a:bodyPr>
          <a:lstStyle/>
          <a:p>
            <a:pPr defTabSz="914377"/>
            <a:r>
              <a:rPr lang="en-US" sz="4000" b="1" dirty="0">
                <a:solidFill>
                  <a:srgbClr val="464547"/>
                </a:solidFill>
                <a:latin typeface="Oswald" panose="02000503000000000000" pitchFamily="2" charset="0"/>
                <a:ea typeface="Oswald DemiBold" charset="0"/>
                <a:cs typeface="Oswald DemiBold" charset="0"/>
              </a:rPr>
              <a:t>ABOUT ME</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902" y="1178662"/>
            <a:ext cx="2289257" cy="2289257"/>
          </a:xfrm>
          <a:prstGeom prst="rect">
            <a:avLst/>
          </a:prstGeom>
        </p:spPr>
      </p:pic>
      <p:sp>
        <p:nvSpPr>
          <p:cNvPr id="18" name="TextBox 17"/>
          <p:cNvSpPr txBox="1"/>
          <p:nvPr/>
        </p:nvSpPr>
        <p:spPr>
          <a:xfrm>
            <a:off x="533401" y="3693317"/>
            <a:ext cx="3075351" cy="646331"/>
          </a:xfrm>
          <a:prstGeom prst="rect">
            <a:avLst/>
          </a:prstGeom>
          <a:noFill/>
        </p:spPr>
        <p:txBody>
          <a:bodyPr wrap="square" rtlCol="0">
            <a:spAutoFit/>
          </a:bodyPr>
          <a:lstStyle/>
          <a:p>
            <a:pPr algn="ctr" defTabSz="914377"/>
            <a:r>
              <a:rPr lang="en-US" b="1" dirty="0">
                <a:solidFill>
                  <a:srgbClr val="464547"/>
                </a:solidFill>
                <a:latin typeface="Trebuchet MS" panose="020B0603020202020204" pitchFamily="34" charset="0"/>
                <a:ea typeface="Arial Black" charset="0"/>
                <a:cs typeface="Arial Black" charset="0"/>
              </a:rPr>
              <a:t>ANDRII</a:t>
            </a:r>
          </a:p>
          <a:p>
            <a:pPr algn="ctr" defTabSz="914377"/>
            <a:r>
              <a:rPr lang="en-US" b="1" dirty="0">
                <a:solidFill>
                  <a:srgbClr val="464547"/>
                </a:solidFill>
                <a:latin typeface="Trebuchet MS" panose="020B0603020202020204" pitchFamily="34" charset="0"/>
                <a:ea typeface="Arial Black" charset="0"/>
                <a:cs typeface="Arial Black" charset="0"/>
              </a:rPr>
              <a:t>KOCHKIN</a:t>
            </a:r>
            <a:endParaRPr lang="en-US" dirty="0">
              <a:solidFill>
                <a:srgbClr val="464547"/>
              </a:solidFill>
              <a:latin typeface="Trebuchet MS" panose="020B0603020202020204" pitchFamily="34" charset="0"/>
              <a:ea typeface="Trebuchet MS" charset="0"/>
              <a:cs typeface="Trebuchet MS" charset="0"/>
            </a:endParaRPr>
          </a:p>
        </p:txBody>
      </p:sp>
      <p:sp>
        <p:nvSpPr>
          <p:cNvPr id="19" name="TextBox 18"/>
          <p:cNvSpPr txBox="1"/>
          <p:nvPr/>
        </p:nvSpPr>
        <p:spPr>
          <a:xfrm>
            <a:off x="4357109" y="1192621"/>
            <a:ext cx="7225291" cy="4949763"/>
          </a:xfrm>
          <a:prstGeom prst="rect">
            <a:avLst/>
          </a:prstGeom>
          <a:noFill/>
        </p:spPr>
        <p:txBody>
          <a:bodyPr wrap="square" rtlCol="0">
            <a:noAutofit/>
          </a:bodyPr>
          <a:lstStyle/>
          <a:p>
            <a:pPr defTabSz="914377">
              <a:lnSpc>
                <a:spcPct val="120000"/>
              </a:lnSpc>
              <a:spcAft>
                <a:spcPts val="1200"/>
              </a:spcAft>
            </a:pPr>
            <a:r>
              <a:rPr lang="en-US" sz="2200" dirty="0">
                <a:solidFill>
                  <a:srgbClr val="464547"/>
                </a:solidFill>
                <a:latin typeface="Trebuchet MS" charset="0"/>
                <a:ea typeface="Trebuchet MS" charset="0"/>
                <a:cs typeface="Trebuchet MS" charset="0"/>
              </a:rPr>
              <a:t>Development experience:</a:t>
            </a:r>
          </a:p>
          <a:p>
            <a:pPr defTabSz="914377">
              <a:lnSpc>
                <a:spcPct val="120000"/>
              </a:lnSpc>
              <a:spcAft>
                <a:spcPts val="1200"/>
              </a:spcAft>
            </a:pPr>
            <a:r>
              <a:rPr lang="en-US" sz="2200" dirty="0">
                <a:solidFill>
                  <a:srgbClr val="464547"/>
                </a:solidFill>
                <a:latin typeface="Trebuchet MS" charset="0"/>
                <a:ea typeface="Trebuchet MS" charset="0"/>
                <a:cs typeface="Trebuchet MS" charset="0"/>
              </a:rPr>
              <a:t>* 15+ years of development experience in Software Engineering with full-stack technical expertise;</a:t>
            </a:r>
          </a:p>
          <a:p>
            <a:pPr defTabSz="914377">
              <a:lnSpc>
                <a:spcPct val="120000"/>
              </a:lnSpc>
              <a:spcAft>
                <a:spcPts val="1200"/>
              </a:spcAft>
            </a:pPr>
            <a:r>
              <a:rPr lang="en-US" sz="2200" dirty="0">
                <a:solidFill>
                  <a:srgbClr val="464547"/>
                </a:solidFill>
                <a:latin typeface="Trebuchet MS" charset="0"/>
                <a:ea typeface="Trebuchet MS" charset="0"/>
                <a:cs typeface="Trebuchet MS" charset="0"/>
              </a:rPr>
              <a:t>* 5+ years of commercial experience as a JavaScript Developer;</a:t>
            </a:r>
          </a:p>
          <a:p>
            <a:pPr defTabSz="914377">
              <a:lnSpc>
                <a:spcPct val="120000"/>
              </a:lnSpc>
              <a:spcAft>
                <a:spcPts val="1200"/>
              </a:spcAft>
            </a:pPr>
            <a:r>
              <a:rPr lang="en-US" sz="2200" dirty="0">
                <a:solidFill>
                  <a:srgbClr val="464547"/>
                </a:solidFill>
                <a:latin typeface="Trebuchet MS" charset="0"/>
                <a:ea typeface="Trebuchet MS" charset="0"/>
                <a:cs typeface="Trebuchet MS" charset="0"/>
              </a:rPr>
              <a:t>Key Developer on CCC-ARCH project </a:t>
            </a:r>
          </a:p>
          <a:p>
            <a:pPr defTabSz="914377">
              <a:lnSpc>
                <a:spcPct val="120000"/>
              </a:lnSpc>
              <a:spcAft>
                <a:spcPts val="1200"/>
              </a:spcAft>
            </a:pPr>
            <a:r>
              <a:rPr lang="en-US" sz="2200" dirty="0">
                <a:solidFill>
                  <a:srgbClr val="464547"/>
                </a:solidFill>
                <a:latin typeface="Trebuchet MS" charset="0"/>
                <a:ea typeface="Trebuchet MS" charset="0"/>
                <a:cs typeface="Trebuchet MS" charset="0"/>
              </a:rPr>
              <a:t>Main Focus: Front-End and Backend Development</a:t>
            </a:r>
          </a:p>
        </p:txBody>
      </p:sp>
      <p:sp>
        <p:nvSpPr>
          <p:cNvPr id="20" name="TextBox 19"/>
          <p:cNvSpPr txBox="1"/>
          <p:nvPr/>
        </p:nvSpPr>
        <p:spPr>
          <a:xfrm>
            <a:off x="540559" y="5089288"/>
            <a:ext cx="3054912" cy="307777"/>
          </a:xfrm>
          <a:prstGeom prst="rect">
            <a:avLst/>
          </a:prstGeom>
          <a:noFill/>
        </p:spPr>
        <p:txBody>
          <a:bodyPr wrap="square" rtlCol="0">
            <a:spAutoFit/>
          </a:bodyPr>
          <a:lstStyle/>
          <a:p>
            <a:pPr defTabSz="914377"/>
            <a:r>
              <a:rPr lang="en-US" sz="1400" dirty="0">
                <a:solidFill>
                  <a:srgbClr val="464547"/>
                </a:solidFill>
                <a:latin typeface="Trebuchet MS" charset="0"/>
                <a:ea typeface="Trebuchet MS" charset="0"/>
                <a:cs typeface="Trebuchet MS" charset="0"/>
                <a:hlinkClick r:id="rId5"/>
              </a:rPr>
              <a:t>Andrii_Kochkin@epam.com</a:t>
            </a:r>
            <a:endParaRPr lang="en-US" sz="1400" dirty="0">
              <a:solidFill>
                <a:srgbClr val="464547"/>
              </a:solidFill>
              <a:latin typeface="Trebuchet MS" charset="0"/>
              <a:ea typeface="Trebuchet MS" charset="0"/>
              <a:cs typeface="Trebuchet MS" charset="0"/>
            </a:endParaRPr>
          </a:p>
        </p:txBody>
      </p:sp>
      <p:sp>
        <p:nvSpPr>
          <p:cNvPr id="2" name="TextBox 1"/>
          <p:cNvSpPr txBox="1"/>
          <p:nvPr/>
        </p:nvSpPr>
        <p:spPr>
          <a:xfrm>
            <a:off x="540559" y="4380023"/>
            <a:ext cx="3054912" cy="369332"/>
          </a:xfrm>
          <a:prstGeom prst="rect">
            <a:avLst/>
          </a:prstGeom>
          <a:noFill/>
        </p:spPr>
        <p:txBody>
          <a:bodyPr wrap="square" rtlCol="0">
            <a:spAutoFit/>
          </a:bodyPr>
          <a:lstStyle/>
          <a:p>
            <a:pPr algn="ctr" defTabSz="914377"/>
            <a:r>
              <a:rPr lang="en-US" dirty="0">
                <a:solidFill>
                  <a:srgbClr val="464547"/>
                </a:solidFill>
                <a:latin typeface="Trebuchet MS" charset="0"/>
                <a:ea typeface="Trebuchet MS" charset="0"/>
                <a:cs typeface="Trebuchet MS" charset="0"/>
              </a:rPr>
              <a:t>Senior Software Engineer</a:t>
            </a:r>
          </a:p>
        </p:txBody>
      </p:sp>
    </p:spTree>
    <p:extLst>
      <p:ext uri="{BB962C8B-B14F-4D97-AF65-F5344CB8AC3E}">
        <p14:creationId xmlns:p14="http://schemas.microsoft.com/office/powerpoint/2010/main" val="4127874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DELETE</a:t>
            </a:r>
            <a:endParaRPr lang="en-US" dirty="0"/>
          </a:p>
        </p:txBody>
      </p:sp>
      <p:pic>
        <p:nvPicPr>
          <p:cNvPr id="4" name="Picture 3"/>
          <p:cNvPicPr>
            <a:picLocks noChangeAspect="1"/>
          </p:cNvPicPr>
          <p:nvPr/>
        </p:nvPicPr>
        <p:blipFill>
          <a:blip r:embed="rId3"/>
          <a:stretch>
            <a:fillRect/>
          </a:stretch>
        </p:blipFill>
        <p:spPr>
          <a:xfrm>
            <a:off x="845989" y="1062990"/>
            <a:ext cx="10500021" cy="4786312"/>
          </a:xfrm>
          <a:prstGeom prst="rect">
            <a:avLst/>
          </a:prstGeom>
        </p:spPr>
      </p:pic>
    </p:spTree>
    <p:extLst>
      <p:ext uri="{BB962C8B-B14F-4D97-AF65-F5344CB8AC3E}">
        <p14:creationId xmlns:p14="http://schemas.microsoft.com/office/powerpoint/2010/main" val="319445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SQL DELETE EXAMPLE</a:t>
            </a:r>
            <a:endParaRPr lang="en-US" dirty="0"/>
          </a:p>
        </p:txBody>
      </p:sp>
      <p:pic>
        <p:nvPicPr>
          <p:cNvPr id="2" name="Picture 1"/>
          <p:cNvPicPr>
            <a:picLocks noChangeAspect="1"/>
          </p:cNvPicPr>
          <p:nvPr/>
        </p:nvPicPr>
        <p:blipFill>
          <a:blip r:embed="rId3"/>
          <a:stretch>
            <a:fillRect/>
          </a:stretch>
        </p:blipFill>
        <p:spPr>
          <a:xfrm>
            <a:off x="1599734" y="1074419"/>
            <a:ext cx="8992531" cy="5328285"/>
          </a:xfrm>
          <a:prstGeom prst="rect">
            <a:avLst/>
          </a:prstGeom>
        </p:spPr>
      </p:pic>
    </p:spTree>
    <p:extLst>
      <p:ext uri="{BB962C8B-B14F-4D97-AF65-F5344CB8AC3E}">
        <p14:creationId xmlns:p14="http://schemas.microsoft.com/office/powerpoint/2010/main" val="516232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4933"/>
          </a:xfrm>
          <a:prstGeom prst="rect">
            <a:avLst/>
          </a:prstGeom>
        </p:spPr>
      </p:pic>
      <p:sp>
        <p:nvSpPr>
          <p:cNvPr id="4" name="Rectangle 3"/>
          <p:cNvSpPr/>
          <p:nvPr/>
        </p:nvSpPr>
        <p:spPr>
          <a:xfrm>
            <a:off x="0" y="6385494"/>
            <a:ext cx="12192000" cy="492826"/>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charset="0"/>
              <a:ea typeface="Source Sans Pro" charset="0"/>
              <a:cs typeface="Source Sans Pro"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82" y="6471941"/>
            <a:ext cx="1020381" cy="382643"/>
          </a:xfrm>
          <a:prstGeom prst="rect">
            <a:avLst/>
          </a:prstGeom>
        </p:spPr>
      </p:pic>
      <p:sp>
        <p:nvSpPr>
          <p:cNvPr id="6" name="Rectangle 5"/>
          <p:cNvSpPr/>
          <p:nvPr/>
        </p:nvSpPr>
        <p:spPr>
          <a:xfrm>
            <a:off x="11574599" y="6467673"/>
            <a:ext cx="38343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rebuchet MS" panose="020B0603020202020204" pitchFamily="34" charset="0"/>
                <a:ea typeface="Source Sans Pro Light" charset="0"/>
                <a:cs typeface="Source Sans Pro Light" charset="0"/>
              </a:rPr>
              <a:t>XX</a:t>
            </a:r>
            <a:endParaRPr kumimoji="0" lang="en-US" sz="1400" b="0" i="0" u="none" strike="noStrike" kern="1200" cap="none" spc="0" normalizeH="0" baseline="0" noProof="0" dirty="0">
              <a:ln>
                <a:noFill/>
              </a:ln>
              <a:solidFill>
                <a:srgbClr val="FFFFFF"/>
              </a:solidFill>
              <a:effectLst/>
              <a:uLnTx/>
              <a:uFillTx/>
              <a:latin typeface="Source Sans Pro Light" charset="0"/>
              <a:ea typeface="Source Sans Pro Light" charset="0"/>
              <a:cs typeface="Source Sans Pro Light" charset="0"/>
            </a:endParaRPr>
          </a:p>
        </p:txBody>
      </p:sp>
      <p:sp>
        <p:nvSpPr>
          <p:cNvPr id="8" name="Rectangle 7"/>
          <p:cNvSpPr/>
          <p:nvPr/>
        </p:nvSpPr>
        <p:spPr>
          <a:xfrm>
            <a:off x="533400" y="304800"/>
            <a:ext cx="10878787" cy="5897880"/>
          </a:xfrm>
          <a:prstGeom prst="rect">
            <a:avLst/>
          </a:prstGeom>
          <a:noFill/>
        </p:spPr>
        <p:txBody>
          <a:bodyPr wrap="square" anchor="ctr" anchorCtr="0">
            <a:noAutofit/>
          </a:bodyPr>
          <a:lstStyle/>
          <a:p>
            <a:pPr lvl="0" algn="ctr"/>
            <a:r>
              <a:rPr lang="en-US" sz="6600" b="1" dirty="0">
                <a:solidFill>
                  <a:srgbClr val="8F284D"/>
                </a:solidFill>
                <a:latin typeface="Oswald" panose="02000503000000000000" pitchFamily="2" charset="0"/>
                <a:ea typeface="Oswald DemiBold" charset="0"/>
                <a:cs typeface="Oswald DemiBold" charset="0"/>
              </a:rPr>
              <a:t>NATIVE </a:t>
            </a:r>
            <a:r>
              <a:rPr lang="en-US" sz="6600" b="1" dirty="0" smtClean="0">
                <a:solidFill>
                  <a:srgbClr val="8F284D"/>
                </a:solidFill>
                <a:latin typeface="Oswald" panose="02000503000000000000" pitchFamily="2" charset="0"/>
                <a:ea typeface="Oswald DemiBold" charset="0"/>
                <a:cs typeface="Oswald DemiBold" charset="0"/>
              </a:rPr>
              <a:t>NODE-POSTGRES</a:t>
            </a:r>
            <a:r>
              <a:rPr kumimoji="0" lang="en-US" sz="6600" b="1" i="0" u="none" strike="noStrike" kern="1200" cap="none" spc="0" normalizeH="0" noProof="0" dirty="0" smtClean="0">
                <a:ln>
                  <a:noFill/>
                </a:ln>
                <a:solidFill>
                  <a:srgbClr val="8F284D"/>
                </a:solidFill>
                <a:effectLst/>
                <a:uLnTx/>
                <a:uFillTx/>
                <a:latin typeface="Oswald" panose="02000503000000000000" pitchFamily="2" charset="0"/>
                <a:ea typeface="Oswald DemiBold" charset="0"/>
                <a:cs typeface="Oswald DemiBold" charset="0"/>
              </a:rPr>
              <a:t> DRIVER</a:t>
            </a:r>
            <a:endParaRPr kumimoji="0" lang="en-US" sz="6600" b="1" i="0" u="none" strike="noStrike" kern="1200" cap="none" spc="0" normalizeH="0" baseline="0" noProof="0" dirty="0">
              <a:ln>
                <a:noFill/>
              </a:ln>
              <a:solidFill>
                <a:srgbClr val="8F284D"/>
              </a:solidFill>
              <a:effectLst/>
              <a:uLnTx/>
              <a:uFillTx/>
              <a:latin typeface="Oswald" panose="02000503000000000000" pitchFamily="2" charset="0"/>
              <a:ea typeface="Oswald DemiBold" charset="0"/>
              <a:cs typeface="Oswald DemiBold" charset="0"/>
            </a:endParaRPr>
          </a:p>
        </p:txBody>
      </p:sp>
    </p:spTree>
    <p:extLst>
      <p:ext uri="{BB962C8B-B14F-4D97-AF65-F5344CB8AC3E}">
        <p14:creationId xmlns:p14="http://schemas.microsoft.com/office/powerpoint/2010/main" val="2729407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SETTING UP A CONNECTION</a:t>
            </a:r>
            <a:endParaRPr lang="en-US" b="1" dirty="0"/>
          </a:p>
        </p:txBody>
      </p:sp>
      <p:sp>
        <p:nvSpPr>
          <p:cNvPr id="7" name="Content Placeholder 1"/>
          <p:cNvSpPr>
            <a:spLocks noGrp="1"/>
          </p:cNvSpPr>
          <p:nvPr>
            <p:ph idx="1"/>
          </p:nvPr>
        </p:nvSpPr>
        <p:spPr>
          <a:xfrm>
            <a:off x="917514" y="1142409"/>
            <a:ext cx="9956134" cy="1027913"/>
          </a:xfrm>
        </p:spPr>
        <p:txBody>
          <a:bodyPr>
            <a:noAutofit/>
          </a:bodyPr>
          <a:lstStyle/>
          <a:p>
            <a:pPr marL="0" indent="0">
              <a:buNone/>
            </a:pPr>
            <a:r>
              <a:rPr lang="en-US" sz="2000" b="1" dirty="0">
                <a:solidFill>
                  <a:schemeClr val="tx1"/>
                </a:solidFill>
              </a:rPr>
              <a:t>Getting </a:t>
            </a:r>
            <a:r>
              <a:rPr lang="en-US" sz="2000" b="1" dirty="0" smtClean="0">
                <a:solidFill>
                  <a:schemeClr val="tx1"/>
                </a:solidFill>
              </a:rPr>
              <a:t>started</a:t>
            </a:r>
          </a:p>
          <a:p>
            <a:pPr marL="0" indent="0">
              <a:buNone/>
            </a:pPr>
            <a:r>
              <a:rPr lang="en-US" sz="2000" dirty="0">
                <a:solidFill>
                  <a:srgbClr val="4A4A4A"/>
                </a:solidFill>
                <a:latin typeface="BlinkMacSystemFont"/>
              </a:rPr>
              <a:t>This is the simplest possible way to connect, query, and disconnect with </a:t>
            </a:r>
            <a:r>
              <a:rPr lang="en-US" sz="2000" dirty="0" err="1">
                <a:solidFill>
                  <a:srgbClr val="4A4A4A"/>
                </a:solidFill>
                <a:latin typeface="BlinkMacSystemFont"/>
              </a:rPr>
              <a:t>async</a:t>
            </a:r>
            <a:r>
              <a:rPr lang="en-US" sz="2000" dirty="0">
                <a:solidFill>
                  <a:srgbClr val="4A4A4A"/>
                </a:solidFill>
                <a:latin typeface="BlinkMacSystemFont"/>
              </a:rPr>
              <a:t>/await:</a:t>
            </a:r>
            <a:endParaRPr lang="en-US" sz="2000" b="1" dirty="0" smtClean="0">
              <a:solidFill>
                <a:schemeClr val="tx1"/>
              </a:solidFill>
            </a:endParaRPr>
          </a:p>
          <a:p>
            <a:pPr marL="0" indent="0">
              <a:buNone/>
            </a:pPr>
            <a:endParaRPr lang="en-US" sz="2000" dirty="0">
              <a:solidFill>
                <a:schemeClr val="tx1"/>
              </a:solidFill>
            </a:endParaRPr>
          </a:p>
        </p:txBody>
      </p:sp>
      <p:sp>
        <p:nvSpPr>
          <p:cNvPr id="3" name="Rectangle 1"/>
          <p:cNvSpPr>
            <a:spLocks noChangeArrowheads="1"/>
          </p:cNvSpPr>
          <p:nvPr/>
        </p:nvSpPr>
        <p:spPr bwMode="auto">
          <a:xfrm>
            <a:off x="917514" y="2474241"/>
            <a:ext cx="10937610" cy="29238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Client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require(</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pg</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client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await </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res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await </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'SELECT $1::text as message'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'Hello world!'</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res</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message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Hello world!</a:t>
            </a:r>
            <a:br>
              <a:rPr kumimoji="0" lang="en-US" altLang="en-US"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await </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end</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8906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SETTING UP A CONNECTION</a:t>
            </a:r>
            <a:endParaRPr lang="en-US" b="1" dirty="0"/>
          </a:p>
        </p:txBody>
      </p:sp>
      <p:sp>
        <p:nvSpPr>
          <p:cNvPr id="7" name="Content Placeholder 1"/>
          <p:cNvSpPr>
            <a:spLocks noGrp="1"/>
          </p:cNvSpPr>
          <p:nvPr>
            <p:ph idx="1"/>
          </p:nvPr>
        </p:nvSpPr>
        <p:spPr>
          <a:xfrm>
            <a:off x="917514" y="1142409"/>
            <a:ext cx="9956134" cy="1027913"/>
          </a:xfrm>
        </p:spPr>
        <p:txBody>
          <a:bodyPr>
            <a:noAutofit/>
          </a:bodyPr>
          <a:lstStyle/>
          <a:p>
            <a:pPr marL="0" indent="0">
              <a:buNone/>
            </a:pPr>
            <a:r>
              <a:rPr lang="en-US" sz="2000" b="1" dirty="0">
                <a:solidFill>
                  <a:schemeClr val="tx1"/>
                </a:solidFill>
              </a:rPr>
              <a:t>Getting </a:t>
            </a:r>
            <a:r>
              <a:rPr lang="en-US" sz="2000" b="1" dirty="0" smtClean="0">
                <a:solidFill>
                  <a:schemeClr val="tx1"/>
                </a:solidFill>
              </a:rPr>
              <a:t>started</a:t>
            </a:r>
          </a:p>
          <a:p>
            <a:pPr marL="0" indent="0">
              <a:buNone/>
            </a:pPr>
            <a:r>
              <a:rPr lang="en-US" sz="2000" dirty="0">
                <a:solidFill>
                  <a:srgbClr val="4A4A4A"/>
                </a:solidFill>
                <a:latin typeface="BlinkMacSystemFont"/>
              </a:rPr>
              <a:t>And here's the same thing with callbacks:</a:t>
            </a:r>
            <a:endParaRPr lang="en-US" sz="2000" dirty="0">
              <a:solidFill>
                <a:schemeClr val="tx1"/>
              </a:solidFill>
            </a:endParaRPr>
          </a:p>
        </p:txBody>
      </p:sp>
      <p:sp>
        <p:nvSpPr>
          <p:cNvPr id="4" name="Rectangle 2"/>
          <p:cNvSpPr>
            <a:spLocks noChangeArrowheads="1"/>
          </p:cNvSpPr>
          <p:nvPr/>
        </p:nvSpPr>
        <p:spPr bwMode="auto">
          <a:xfrm>
            <a:off x="917514" y="2346992"/>
            <a:ext cx="10429458"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Pg</a:t>
            </a:r>
            <a:r>
              <a:rPr kumimoji="0" lang="en-US" altLang="en-US" sz="16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require(</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pg</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).Client;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conString</a:t>
            </a:r>
            <a:r>
              <a:rPr kumimoji="0" lang="en-US" altLang="en-US" sz="16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postgres</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://postgres:123456@domain.com/</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nodejs</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pg</a:t>
            </a:r>
            <a:r>
              <a:rPr kumimoji="0" lang="en-US" altLang="en-US" sz="16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Pg</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conString</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pg</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query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pg</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"select * from </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node.users</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order by id"</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 result){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json</a:t>
            </a:r>
            <a:r>
              <a:rPr kumimoji="0" lang="en-US" altLang="en-US" sz="16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JSON</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stringify</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result.</a:t>
            </a:r>
            <a:r>
              <a:rPr kumimoji="0" lang="en-US" altLang="en-US" sz="16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json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43678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QUERIES</a:t>
            </a:r>
            <a:endParaRPr lang="en-US" b="1" dirty="0"/>
          </a:p>
        </p:txBody>
      </p:sp>
      <p:sp>
        <p:nvSpPr>
          <p:cNvPr id="7" name="Content Placeholder 1"/>
          <p:cNvSpPr>
            <a:spLocks noGrp="1"/>
          </p:cNvSpPr>
          <p:nvPr>
            <p:ph idx="1"/>
          </p:nvPr>
        </p:nvSpPr>
        <p:spPr>
          <a:xfrm>
            <a:off x="917514" y="1142409"/>
            <a:ext cx="9956134" cy="1027913"/>
          </a:xfrm>
        </p:spPr>
        <p:txBody>
          <a:bodyPr>
            <a:noAutofit/>
          </a:bodyPr>
          <a:lstStyle/>
          <a:p>
            <a:pPr marL="0" indent="0">
              <a:buNone/>
            </a:pPr>
            <a:r>
              <a:rPr lang="en-US" sz="2000" b="1" dirty="0">
                <a:solidFill>
                  <a:schemeClr val="tx1"/>
                </a:solidFill>
              </a:rPr>
              <a:t>Parameterized </a:t>
            </a:r>
            <a:r>
              <a:rPr lang="en-US" sz="2000" b="1" dirty="0" smtClean="0">
                <a:solidFill>
                  <a:schemeClr val="tx1"/>
                </a:solidFill>
              </a:rPr>
              <a:t>query</a:t>
            </a:r>
          </a:p>
          <a:p>
            <a:pPr marL="0" indent="0">
              <a:buNone/>
            </a:pPr>
            <a:r>
              <a:rPr lang="en-US" sz="2000" dirty="0" smtClean="0">
                <a:solidFill>
                  <a:srgbClr val="4A4A4A"/>
                </a:solidFill>
                <a:latin typeface="BlinkMacSystemFont"/>
              </a:rPr>
              <a:t>With callback and promise</a:t>
            </a:r>
            <a:endParaRPr lang="en-US" sz="2000" dirty="0">
              <a:solidFill>
                <a:schemeClr val="tx1"/>
              </a:solidFill>
            </a:endParaRPr>
          </a:p>
        </p:txBody>
      </p:sp>
      <p:sp>
        <p:nvSpPr>
          <p:cNvPr id="3" name="Rectangle 2"/>
          <p:cNvSpPr>
            <a:spLocks noChangeArrowheads="1"/>
          </p:cNvSpPr>
          <p:nvPr/>
        </p:nvSpPr>
        <p:spPr bwMode="auto">
          <a:xfrm>
            <a:off x="1696597" y="2170322"/>
            <a:ext cx="7917552"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text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'INSERT INTO users(name, email) VALUES($1, $2) RETURNING *'</a:t>
            </a:r>
            <a:b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values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brianc</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'brian.m.carlson@gmail.com'</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text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values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(err, res)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err.stack</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name: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brianc</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email: 'brian.m.carlson@gmail.com' }</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text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values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name: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brianc</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email: 'brian.m.carlson@gmail.com' }</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catch</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 =&gt;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error</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e.stack</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3355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QUERIES</a:t>
            </a:r>
            <a:endParaRPr lang="en-US" b="1" dirty="0"/>
          </a:p>
        </p:txBody>
      </p:sp>
      <p:sp>
        <p:nvSpPr>
          <p:cNvPr id="7" name="Content Placeholder 1"/>
          <p:cNvSpPr>
            <a:spLocks noGrp="1"/>
          </p:cNvSpPr>
          <p:nvPr>
            <p:ph idx="1"/>
          </p:nvPr>
        </p:nvSpPr>
        <p:spPr>
          <a:xfrm>
            <a:off x="917514" y="1142410"/>
            <a:ext cx="9956134" cy="598256"/>
          </a:xfrm>
        </p:spPr>
        <p:txBody>
          <a:bodyPr>
            <a:noAutofit/>
          </a:bodyPr>
          <a:lstStyle/>
          <a:p>
            <a:pPr marL="0" indent="0">
              <a:buNone/>
            </a:pPr>
            <a:r>
              <a:rPr lang="en-US" sz="2000" b="1" dirty="0">
                <a:solidFill>
                  <a:schemeClr val="tx1"/>
                </a:solidFill>
              </a:rPr>
              <a:t>Row </a:t>
            </a:r>
            <a:r>
              <a:rPr lang="en-US" sz="2000" b="1" dirty="0" smtClean="0">
                <a:solidFill>
                  <a:schemeClr val="tx1"/>
                </a:solidFill>
              </a:rPr>
              <a:t>mode </a:t>
            </a:r>
            <a:r>
              <a:rPr lang="en-US" sz="2000" dirty="0" smtClean="0">
                <a:solidFill>
                  <a:srgbClr val="4A4A4A"/>
                </a:solidFill>
                <a:latin typeface="BlinkMacSystemFont"/>
              </a:rPr>
              <a:t>with callback and promise</a:t>
            </a:r>
            <a:endParaRPr lang="en-US" sz="2000" dirty="0">
              <a:solidFill>
                <a:schemeClr val="tx1"/>
              </a:solidFill>
            </a:endParaRPr>
          </a:p>
        </p:txBody>
      </p:sp>
      <p:sp>
        <p:nvSpPr>
          <p:cNvPr id="2" name="Rectangle 1"/>
          <p:cNvSpPr>
            <a:spLocks noChangeArrowheads="1"/>
          </p:cNvSpPr>
          <p:nvPr/>
        </p:nvSpPr>
        <p:spPr bwMode="auto">
          <a:xfrm>
            <a:off x="1630497" y="1632945"/>
            <a:ext cx="9098966"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query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text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'SELECT $1::text as </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first_name</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select $2::text as </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last_name</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values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'Brian'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'Carlson'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rowMode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'array'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(err, res)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err.stack</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res.fields.</a:t>
            </a:r>
            <a:r>
              <a:rPr kumimoji="0" lang="en-US" altLang="en-US" sz="14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map</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 =&gt; field.</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first_name</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last_name</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['Brian', 'Carlson']</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client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query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res.fields.</a:t>
            </a:r>
            <a:r>
              <a:rPr kumimoji="0" lang="en-US" altLang="en-US" sz="14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map</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 =&gt; field.</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first_name</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last_name</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rows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['Brian', 'Carlson']</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catch</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 =&gt;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error</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e.stack</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6839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4933"/>
          </a:xfrm>
          <a:prstGeom prst="rect">
            <a:avLst/>
          </a:prstGeom>
        </p:spPr>
      </p:pic>
      <p:sp>
        <p:nvSpPr>
          <p:cNvPr id="4" name="Rectangle 3"/>
          <p:cNvSpPr/>
          <p:nvPr/>
        </p:nvSpPr>
        <p:spPr>
          <a:xfrm>
            <a:off x="0" y="6385494"/>
            <a:ext cx="12192000" cy="492826"/>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charset="0"/>
              <a:ea typeface="Source Sans Pro" charset="0"/>
              <a:cs typeface="Source Sans Pro"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82" y="6471941"/>
            <a:ext cx="1020381" cy="382643"/>
          </a:xfrm>
          <a:prstGeom prst="rect">
            <a:avLst/>
          </a:prstGeom>
        </p:spPr>
      </p:pic>
      <p:sp>
        <p:nvSpPr>
          <p:cNvPr id="8" name="Rectangle 7"/>
          <p:cNvSpPr/>
          <p:nvPr/>
        </p:nvSpPr>
        <p:spPr>
          <a:xfrm>
            <a:off x="533400" y="304800"/>
            <a:ext cx="10878787" cy="5897880"/>
          </a:xfrm>
          <a:prstGeom prst="rect">
            <a:avLst/>
          </a:prstGeom>
          <a:no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b="1" dirty="0" smtClean="0">
                <a:solidFill>
                  <a:srgbClr val="8F284D"/>
                </a:solidFill>
                <a:latin typeface="Oswald" panose="02000503000000000000" pitchFamily="2" charset="0"/>
                <a:ea typeface="Oswald DemiBold" charset="0"/>
                <a:cs typeface="Oswald DemiBold" charset="0"/>
              </a:rPr>
              <a:t>ORM: WHAT IS THIS?</a:t>
            </a:r>
            <a:endParaRPr kumimoji="0" lang="en-US" sz="6600" b="1" i="0" u="none" strike="noStrike" kern="1200" cap="none" spc="0" normalizeH="0" baseline="0" noProof="0" dirty="0">
              <a:ln>
                <a:noFill/>
              </a:ln>
              <a:solidFill>
                <a:srgbClr val="8F284D"/>
              </a:solidFill>
              <a:effectLst/>
              <a:uLnTx/>
              <a:uFillTx/>
              <a:latin typeface="Oswald" panose="02000503000000000000" pitchFamily="2" charset="0"/>
              <a:ea typeface="Oswald DemiBold" charset="0"/>
              <a:cs typeface="Oswald DemiBold" charset="0"/>
            </a:endParaRPr>
          </a:p>
        </p:txBody>
      </p:sp>
    </p:spTree>
    <p:extLst>
      <p:ext uri="{BB962C8B-B14F-4D97-AF65-F5344CB8AC3E}">
        <p14:creationId xmlns:p14="http://schemas.microsoft.com/office/powerpoint/2010/main" val="218282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ORM</a:t>
            </a:r>
            <a:endParaRPr lang="en-US" b="1" dirty="0"/>
          </a:p>
        </p:txBody>
      </p:sp>
      <p:pic>
        <p:nvPicPr>
          <p:cNvPr id="3" name="Picture 2"/>
          <p:cNvPicPr>
            <a:picLocks noChangeAspect="1"/>
          </p:cNvPicPr>
          <p:nvPr/>
        </p:nvPicPr>
        <p:blipFill>
          <a:blip r:embed="rId3"/>
          <a:stretch>
            <a:fillRect/>
          </a:stretch>
        </p:blipFill>
        <p:spPr>
          <a:xfrm>
            <a:off x="2247440" y="932688"/>
            <a:ext cx="7191087" cy="5454766"/>
          </a:xfrm>
          <a:prstGeom prst="rect">
            <a:avLst/>
          </a:prstGeom>
        </p:spPr>
      </p:pic>
    </p:spTree>
    <p:extLst>
      <p:ext uri="{BB962C8B-B14F-4D97-AF65-F5344CB8AC3E}">
        <p14:creationId xmlns:p14="http://schemas.microsoft.com/office/powerpoint/2010/main" val="1662428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ORM</a:t>
            </a:r>
            <a:endParaRPr lang="en-US" b="1" dirty="0"/>
          </a:p>
        </p:txBody>
      </p:sp>
      <p:pic>
        <p:nvPicPr>
          <p:cNvPr id="2" name="Picture 1"/>
          <p:cNvPicPr>
            <a:picLocks noChangeAspect="1"/>
          </p:cNvPicPr>
          <p:nvPr/>
        </p:nvPicPr>
        <p:blipFill>
          <a:blip r:embed="rId3"/>
          <a:stretch>
            <a:fillRect/>
          </a:stretch>
        </p:blipFill>
        <p:spPr>
          <a:xfrm>
            <a:off x="1886438" y="1099433"/>
            <a:ext cx="8419124" cy="4688725"/>
          </a:xfrm>
          <a:prstGeom prst="rect">
            <a:avLst/>
          </a:prstGeom>
        </p:spPr>
      </p:pic>
    </p:spTree>
    <p:extLst>
      <p:ext uri="{BB962C8B-B14F-4D97-AF65-F5344CB8AC3E}">
        <p14:creationId xmlns:p14="http://schemas.microsoft.com/office/powerpoint/2010/main" val="1225450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Font typeface="Arial" panose="020B0604020202020204" pitchFamily="34" charset="0"/>
              <a:buChar char="•"/>
            </a:pPr>
            <a:r>
              <a:rPr lang="en-US" sz="4400" dirty="0"/>
              <a:t>Introduction to Databases;</a:t>
            </a:r>
          </a:p>
          <a:p>
            <a:pPr>
              <a:buFont typeface="Arial" panose="020B0604020202020204" pitchFamily="34" charset="0"/>
              <a:buChar char="•"/>
            </a:pPr>
            <a:r>
              <a:rPr lang="en-US" sz="4400" dirty="0"/>
              <a:t>Understanding Data Modeling;</a:t>
            </a:r>
          </a:p>
          <a:p>
            <a:pPr>
              <a:buFont typeface="Arial" panose="020B0604020202020204" pitchFamily="34" charset="0"/>
              <a:buChar char="•"/>
            </a:pPr>
            <a:r>
              <a:rPr lang="en-US" sz="4400" dirty="0"/>
              <a:t>Overview of SQL possibilities;</a:t>
            </a:r>
          </a:p>
          <a:p>
            <a:pPr>
              <a:buFont typeface="Arial" panose="020B0604020202020204" pitchFamily="34" charset="0"/>
              <a:buChar char="•"/>
            </a:pPr>
            <a:r>
              <a:rPr lang="en-US" sz="4400" dirty="0"/>
              <a:t>Native DB driver;</a:t>
            </a:r>
          </a:p>
          <a:p>
            <a:pPr>
              <a:buFont typeface="Arial" panose="020B0604020202020204" pitchFamily="34" charset="0"/>
              <a:buChar char="•"/>
            </a:pPr>
            <a:r>
              <a:rPr lang="en-US" sz="4400" dirty="0" smtClean="0"/>
              <a:t>ORM </a:t>
            </a:r>
            <a:r>
              <a:rPr lang="en-US" sz="4400" dirty="0"/>
              <a:t>concepts;</a:t>
            </a:r>
          </a:p>
          <a:p>
            <a:pPr>
              <a:buFont typeface="Arial" panose="020B0604020202020204" pitchFamily="34" charset="0"/>
              <a:buChar char="•"/>
            </a:pPr>
            <a:r>
              <a:rPr lang="en-US" sz="4400" dirty="0" err="1"/>
              <a:t>Sequelize</a:t>
            </a:r>
            <a:r>
              <a:rPr lang="en-US" sz="4400" dirty="0"/>
              <a:t> </a:t>
            </a:r>
            <a:r>
              <a:rPr lang="en-US" sz="4400" dirty="0" smtClean="0"/>
              <a:t>ORM </a:t>
            </a:r>
            <a:r>
              <a:rPr lang="en-US" sz="4400" dirty="0"/>
              <a:t>driver.</a:t>
            </a:r>
          </a:p>
          <a:p>
            <a:pPr>
              <a:lnSpc>
                <a:spcPct val="130000"/>
              </a:lnSpc>
              <a:buClr>
                <a:srgbClr val="2FC2D9"/>
              </a:buClr>
            </a:pPr>
            <a:endParaRPr lang="en-US" sz="4267" dirty="0">
              <a:ea typeface="Source Sans Pro Black" charset="0"/>
              <a:cs typeface="Source Sans Pro Black" charset="0"/>
            </a:endParaRPr>
          </a:p>
        </p:txBody>
      </p:sp>
      <p:sp>
        <p:nvSpPr>
          <p:cNvPr id="6" name="Text Placeholder 5"/>
          <p:cNvSpPr>
            <a:spLocks noGrp="1"/>
          </p:cNvSpPr>
          <p:nvPr>
            <p:ph type="body" sz="quarter" idx="11"/>
          </p:nvPr>
        </p:nvSpPr>
        <p:spPr>
          <a:solidFill>
            <a:schemeClr val="accent4"/>
          </a:solidFill>
        </p:spPr>
        <p:txBody>
          <a:bodyPr/>
          <a:lstStyle/>
          <a:p>
            <a:r>
              <a:rPr lang="en-US" dirty="0" smtClean="0">
                <a:solidFill>
                  <a:schemeClr val="bg1"/>
                </a:solidFill>
              </a:rPr>
              <a:t>AGENDA OF THE LECTURE</a:t>
            </a:r>
            <a:endParaRPr lang="en-US" dirty="0">
              <a:solidFill>
                <a:schemeClr val="bg1"/>
              </a:solidFill>
            </a:endParaRPr>
          </a:p>
        </p:txBody>
      </p:sp>
    </p:spTree>
    <p:extLst>
      <p:ext uri="{BB962C8B-B14F-4D97-AF65-F5344CB8AC3E}">
        <p14:creationId xmlns:p14="http://schemas.microsoft.com/office/powerpoint/2010/main" val="2737640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CRUD</a:t>
            </a:r>
            <a:endParaRPr lang="en-US" b="1" dirty="0"/>
          </a:p>
        </p:txBody>
      </p:sp>
      <p:pic>
        <p:nvPicPr>
          <p:cNvPr id="3" name="Picture 2"/>
          <p:cNvPicPr>
            <a:picLocks noChangeAspect="1"/>
          </p:cNvPicPr>
          <p:nvPr/>
        </p:nvPicPr>
        <p:blipFill>
          <a:blip r:embed="rId3"/>
          <a:stretch>
            <a:fillRect/>
          </a:stretch>
        </p:blipFill>
        <p:spPr>
          <a:xfrm>
            <a:off x="1994052" y="1112081"/>
            <a:ext cx="8366335" cy="5301743"/>
          </a:xfrm>
          <a:prstGeom prst="rect">
            <a:avLst/>
          </a:prstGeom>
        </p:spPr>
      </p:pic>
    </p:spTree>
    <p:extLst>
      <p:ext uri="{BB962C8B-B14F-4D97-AF65-F5344CB8AC3E}">
        <p14:creationId xmlns:p14="http://schemas.microsoft.com/office/powerpoint/2010/main" val="19996467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ASSOCIATIONS</a:t>
            </a:r>
            <a:endParaRPr lang="en-US" b="1" dirty="0"/>
          </a:p>
        </p:txBody>
      </p:sp>
      <p:pic>
        <p:nvPicPr>
          <p:cNvPr id="16386" name="Picture 2" descr="Cardin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127" y="2533285"/>
            <a:ext cx="8700850" cy="245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45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ORM</a:t>
            </a:r>
            <a:endParaRPr lang="en-US" b="1" dirty="0"/>
          </a:p>
        </p:txBody>
      </p:sp>
      <p:sp>
        <p:nvSpPr>
          <p:cNvPr id="2" name="Rectangle 1"/>
          <p:cNvSpPr/>
          <p:nvPr/>
        </p:nvSpPr>
        <p:spPr>
          <a:xfrm>
            <a:off x="2408663" y="2163325"/>
            <a:ext cx="7281747" cy="3477875"/>
          </a:xfrm>
          <a:prstGeom prst="rect">
            <a:avLst/>
          </a:prstGeom>
        </p:spPr>
        <p:txBody>
          <a:bodyPr wrap="square">
            <a:spAutoFit/>
          </a:bodyPr>
          <a:lstStyle/>
          <a:p>
            <a:pPr marL="285750" indent="-285750">
              <a:buFont typeface="Arial" panose="020B0604020202020204" pitchFamily="34" charset="0"/>
              <a:buChar char="•"/>
            </a:pPr>
            <a:r>
              <a:rPr lang="en-US" sz="2000" b="0" i="0" dirty="0" smtClean="0">
                <a:solidFill>
                  <a:srgbClr val="3B3835"/>
                </a:solidFill>
                <a:effectLst/>
                <a:latin typeface="Helvetica Neue"/>
              </a:rPr>
              <a:t>ORM </a:t>
            </a:r>
            <a:r>
              <a:rPr lang="en-US" sz="2000" b="0" i="0" dirty="0" smtClean="0">
                <a:solidFill>
                  <a:srgbClr val="3B3835"/>
                </a:solidFill>
                <a:effectLst/>
                <a:latin typeface="Helvetica Neue"/>
              </a:rPr>
              <a:t>frees the programmer from dealing with simple repetitive database </a:t>
            </a:r>
            <a:r>
              <a:rPr lang="en-US" sz="2000" b="0" i="0" dirty="0" smtClean="0">
                <a:solidFill>
                  <a:srgbClr val="3B3835"/>
                </a:solidFill>
                <a:effectLst/>
                <a:latin typeface="Helvetica Neue"/>
              </a:rPr>
              <a:t>queries</a:t>
            </a:r>
          </a:p>
          <a:p>
            <a:pPr marL="285750" indent="-285750">
              <a:buFont typeface="Arial" panose="020B0604020202020204" pitchFamily="34" charset="0"/>
              <a:buChar char="•"/>
            </a:pPr>
            <a:endParaRPr lang="en-US" sz="2000" b="0" i="0" dirty="0" smtClean="0">
              <a:solidFill>
                <a:srgbClr val="3B3835"/>
              </a:solidFill>
              <a:effectLst/>
              <a:latin typeface="Helvetica Neue"/>
            </a:endParaRPr>
          </a:p>
          <a:p>
            <a:pPr marL="285750" indent="-285750">
              <a:buFont typeface="Arial" panose="020B0604020202020204" pitchFamily="34" charset="0"/>
              <a:buChar char="•"/>
            </a:pPr>
            <a:r>
              <a:rPr lang="en-US" sz="2000" b="0" i="0" dirty="0" smtClean="0">
                <a:solidFill>
                  <a:srgbClr val="3B3835"/>
                </a:solidFill>
                <a:effectLst/>
                <a:latin typeface="Helvetica Neue"/>
              </a:rPr>
              <a:t>Automatically </a:t>
            </a:r>
            <a:r>
              <a:rPr lang="en-US" sz="2000" b="0" i="0" dirty="0" smtClean="0">
                <a:solidFill>
                  <a:srgbClr val="3B3835"/>
                </a:solidFill>
                <a:effectLst/>
                <a:latin typeface="Helvetica Neue"/>
              </a:rPr>
              <a:t>mapping the database to business objects lets programmers focus more on business problems and less with data </a:t>
            </a:r>
            <a:r>
              <a:rPr lang="en-US" sz="2000" b="0" i="0" dirty="0" smtClean="0">
                <a:solidFill>
                  <a:srgbClr val="3B3835"/>
                </a:solidFill>
                <a:effectLst/>
                <a:latin typeface="Helvetica Neue"/>
              </a:rPr>
              <a:t>storage</a:t>
            </a:r>
          </a:p>
          <a:p>
            <a:pPr marL="285750" indent="-285750">
              <a:buFont typeface="Arial" panose="020B0604020202020204" pitchFamily="34" charset="0"/>
              <a:buChar char="•"/>
            </a:pPr>
            <a:endParaRPr lang="en-US" sz="2000" b="0" i="0" dirty="0" smtClean="0">
              <a:solidFill>
                <a:srgbClr val="3B3835"/>
              </a:solidFill>
              <a:effectLst/>
              <a:latin typeface="Helvetica Neue"/>
            </a:endParaRPr>
          </a:p>
          <a:p>
            <a:pPr marL="285750" indent="-285750">
              <a:buFont typeface="Arial" panose="020B0604020202020204" pitchFamily="34" charset="0"/>
              <a:buChar char="•"/>
            </a:pPr>
            <a:r>
              <a:rPr lang="en-US" sz="2000" b="0" i="0" dirty="0" smtClean="0">
                <a:solidFill>
                  <a:srgbClr val="3B3835"/>
                </a:solidFill>
                <a:effectLst/>
                <a:latin typeface="Helvetica Neue"/>
              </a:rPr>
              <a:t>The </a:t>
            </a:r>
            <a:r>
              <a:rPr lang="en-US" sz="2000" b="0" i="0" dirty="0" smtClean="0">
                <a:solidFill>
                  <a:srgbClr val="3B3835"/>
                </a:solidFill>
                <a:effectLst/>
                <a:latin typeface="Helvetica Neue"/>
              </a:rPr>
              <a:t>mapping process can aid in data verification and security before reaching the </a:t>
            </a:r>
            <a:r>
              <a:rPr lang="en-US" sz="2000" b="0" i="0" dirty="0" smtClean="0">
                <a:solidFill>
                  <a:srgbClr val="3B3835"/>
                </a:solidFill>
                <a:effectLst/>
                <a:latin typeface="Helvetica Neue"/>
              </a:rPr>
              <a:t>database</a:t>
            </a:r>
          </a:p>
          <a:p>
            <a:pPr marL="285750" indent="-285750">
              <a:buFont typeface="Arial" panose="020B0604020202020204" pitchFamily="34" charset="0"/>
              <a:buChar char="•"/>
            </a:pPr>
            <a:endParaRPr lang="en-US" sz="2000" dirty="0">
              <a:solidFill>
                <a:srgbClr val="3B3835"/>
              </a:solidFill>
              <a:latin typeface="Helvetica Neue"/>
            </a:endParaRPr>
          </a:p>
          <a:p>
            <a:pPr marL="285750" indent="-285750">
              <a:buFont typeface="Arial" panose="020B0604020202020204" pitchFamily="34" charset="0"/>
              <a:buChar char="•"/>
            </a:pPr>
            <a:r>
              <a:rPr lang="en-US" sz="2000" b="0" i="0" dirty="0" smtClean="0">
                <a:solidFill>
                  <a:srgbClr val="3B3835"/>
                </a:solidFill>
                <a:effectLst/>
                <a:latin typeface="Helvetica Neue"/>
              </a:rPr>
              <a:t>ORM </a:t>
            </a:r>
            <a:r>
              <a:rPr lang="en-US" sz="2000" b="0" i="0" dirty="0" smtClean="0">
                <a:solidFill>
                  <a:srgbClr val="3B3835"/>
                </a:solidFill>
                <a:effectLst/>
                <a:latin typeface="Helvetica Neue"/>
              </a:rPr>
              <a:t>can provide a caching layer above the database</a:t>
            </a:r>
            <a:endParaRPr lang="en-US" sz="2000" dirty="0"/>
          </a:p>
        </p:txBody>
      </p:sp>
      <p:sp>
        <p:nvSpPr>
          <p:cNvPr id="3" name="Прямоугольник 2"/>
          <p:cNvSpPr/>
          <p:nvPr/>
        </p:nvSpPr>
        <p:spPr>
          <a:xfrm>
            <a:off x="1848925" y="1311375"/>
            <a:ext cx="4076757" cy="584775"/>
          </a:xfrm>
          <a:prstGeom prst="rect">
            <a:avLst/>
          </a:prstGeom>
        </p:spPr>
        <p:txBody>
          <a:bodyPr wrap="none">
            <a:spAutoFit/>
          </a:bodyPr>
          <a:lstStyle/>
          <a:p>
            <a:r>
              <a:rPr lang="en-US" sz="3200" b="1" dirty="0">
                <a:solidFill>
                  <a:srgbClr val="3B3835"/>
                </a:solidFill>
                <a:latin typeface="Helvetica Neue"/>
              </a:rPr>
              <a:t>Advantages of ORM</a:t>
            </a:r>
            <a:endParaRPr lang="ru-RU" sz="3200" b="1" dirty="0"/>
          </a:p>
        </p:txBody>
      </p:sp>
    </p:spTree>
    <p:extLst>
      <p:ext uri="{BB962C8B-B14F-4D97-AF65-F5344CB8AC3E}">
        <p14:creationId xmlns:p14="http://schemas.microsoft.com/office/powerpoint/2010/main" val="38468813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ORM</a:t>
            </a:r>
            <a:endParaRPr lang="en-US" b="1" dirty="0"/>
          </a:p>
        </p:txBody>
      </p:sp>
      <p:sp>
        <p:nvSpPr>
          <p:cNvPr id="2" name="Rectangle 1"/>
          <p:cNvSpPr/>
          <p:nvPr/>
        </p:nvSpPr>
        <p:spPr>
          <a:xfrm>
            <a:off x="2352907" y="2364047"/>
            <a:ext cx="6947210" cy="2246769"/>
          </a:xfrm>
          <a:prstGeom prst="rect">
            <a:avLst/>
          </a:prstGeom>
        </p:spPr>
        <p:txBody>
          <a:bodyPr wrap="square">
            <a:spAutoFit/>
          </a:bodyPr>
          <a:lstStyle/>
          <a:p>
            <a:pPr marL="285750" indent="-285750">
              <a:buFont typeface="Arial" panose="020B0604020202020204" pitchFamily="34" charset="0"/>
              <a:buChar char="•"/>
            </a:pPr>
            <a:r>
              <a:rPr lang="en-US" sz="2000" dirty="0" smtClean="0"/>
              <a:t>ORM </a:t>
            </a:r>
            <a:r>
              <a:rPr lang="en-US" sz="2000" dirty="0"/>
              <a:t>adds a least one small layer of application code, potentially increasing processing overhead. </a:t>
            </a: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ORM </a:t>
            </a:r>
            <a:r>
              <a:rPr lang="en-US" sz="2000" dirty="0"/>
              <a:t>can load related business objects on demand</a:t>
            </a:r>
            <a:r>
              <a:rPr lang="en-US" sz="2000" dirty="0" smtClean="0"/>
              <a:t>.</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An </a:t>
            </a:r>
            <a:r>
              <a:rPr lang="en-US" sz="2000" dirty="0"/>
              <a:t>ORM system's design might dictate certain database design decisions.</a:t>
            </a:r>
          </a:p>
        </p:txBody>
      </p:sp>
      <p:sp>
        <p:nvSpPr>
          <p:cNvPr id="4" name="Прямоугольник 3"/>
          <p:cNvSpPr/>
          <p:nvPr/>
        </p:nvSpPr>
        <p:spPr>
          <a:xfrm>
            <a:off x="1848925" y="1311375"/>
            <a:ext cx="4645824" cy="584775"/>
          </a:xfrm>
          <a:prstGeom prst="rect">
            <a:avLst/>
          </a:prstGeom>
        </p:spPr>
        <p:txBody>
          <a:bodyPr wrap="none">
            <a:spAutoFit/>
          </a:bodyPr>
          <a:lstStyle/>
          <a:p>
            <a:r>
              <a:rPr lang="en-US" sz="3200" b="1" dirty="0">
                <a:solidFill>
                  <a:srgbClr val="3B3835"/>
                </a:solidFill>
                <a:latin typeface="Helvetica Neue"/>
              </a:rPr>
              <a:t>Disadvantages of ORM</a:t>
            </a:r>
            <a:endParaRPr lang="ru-RU" sz="3200" b="1" dirty="0"/>
          </a:p>
        </p:txBody>
      </p:sp>
    </p:spTree>
    <p:extLst>
      <p:ext uri="{BB962C8B-B14F-4D97-AF65-F5344CB8AC3E}">
        <p14:creationId xmlns:p14="http://schemas.microsoft.com/office/powerpoint/2010/main" val="3132530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ORM vs MVC</a:t>
            </a:r>
            <a:endParaRPr lang="en-US" b="1" dirty="0"/>
          </a:p>
        </p:txBody>
      </p:sp>
      <p:pic>
        <p:nvPicPr>
          <p:cNvPr id="3" name="Picture 2"/>
          <p:cNvPicPr>
            <a:picLocks noChangeAspect="1"/>
          </p:cNvPicPr>
          <p:nvPr/>
        </p:nvPicPr>
        <p:blipFill>
          <a:blip r:embed="rId3"/>
          <a:stretch>
            <a:fillRect/>
          </a:stretch>
        </p:blipFill>
        <p:spPr>
          <a:xfrm>
            <a:off x="2617580" y="1024569"/>
            <a:ext cx="5859956" cy="5416266"/>
          </a:xfrm>
          <a:prstGeom prst="rect">
            <a:avLst/>
          </a:prstGeom>
        </p:spPr>
      </p:pic>
    </p:spTree>
    <p:extLst>
      <p:ext uri="{BB962C8B-B14F-4D97-AF65-F5344CB8AC3E}">
        <p14:creationId xmlns:p14="http://schemas.microsoft.com/office/powerpoint/2010/main" val="3419342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smtClean="0"/>
              <a:t>SEQUELIZE ORM DRIVER</a:t>
            </a:r>
            <a:endParaRPr lang="en-US" b="1" dirty="0"/>
          </a:p>
        </p:txBody>
      </p:sp>
      <p:pic>
        <p:nvPicPr>
          <p:cNvPr id="5" name="Picture 4"/>
          <p:cNvPicPr>
            <a:picLocks noChangeAspect="1"/>
          </p:cNvPicPr>
          <p:nvPr/>
        </p:nvPicPr>
        <p:blipFill>
          <a:blip r:embed="rId3"/>
          <a:stretch>
            <a:fillRect/>
          </a:stretch>
        </p:blipFill>
        <p:spPr>
          <a:xfrm>
            <a:off x="3568030" y="1261832"/>
            <a:ext cx="5055939" cy="3979931"/>
          </a:xfrm>
          <a:prstGeom prst="rect">
            <a:avLst/>
          </a:prstGeom>
        </p:spPr>
      </p:pic>
    </p:spTree>
    <p:extLst>
      <p:ext uri="{BB962C8B-B14F-4D97-AF65-F5344CB8AC3E}">
        <p14:creationId xmlns:p14="http://schemas.microsoft.com/office/powerpoint/2010/main" val="27881653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SEQUELIZE</a:t>
            </a:r>
            <a:endParaRPr lang="en-US" b="1" dirty="0"/>
          </a:p>
        </p:txBody>
      </p:sp>
      <p:sp>
        <p:nvSpPr>
          <p:cNvPr id="7" name="Content Placeholder 1"/>
          <p:cNvSpPr>
            <a:spLocks noGrp="1"/>
          </p:cNvSpPr>
          <p:nvPr>
            <p:ph idx="1"/>
          </p:nvPr>
        </p:nvSpPr>
        <p:spPr>
          <a:xfrm>
            <a:off x="1126834" y="1439863"/>
            <a:ext cx="9691729" cy="3936367"/>
          </a:xfrm>
        </p:spPr>
        <p:txBody>
          <a:bodyPr>
            <a:normAutofit/>
          </a:bodyPr>
          <a:lstStyle/>
          <a:p>
            <a:pPr marL="0" indent="0">
              <a:buNone/>
            </a:pPr>
            <a:r>
              <a:rPr lang="en-US" sz="3200" dirty="0" err="1">
                <a:solidFill>
                  <a:srgbClr val="DA4453"/>
                </a:solidFill>
                <a:latin typeface="Open Sans"/>
                <a:hlinkClick r:id="rId3" tooltip="nodejs orms"/>
              </a:rPr>
              <a:t>Sequelize</a:t>
            </a:r>
            <a:r>
              <a:rPr lang="en-US" sz="3200" dirty="0">
                <a:solidFill>
                  <a:srgbClr val="000000"/>
                </a:solidFill>
                <a:latin typeface="Open Sans"/>
              </a:rPr>
              <a:t> is a promise-based ORM for Node.js and io.js. It supports PostgreSQL, MySQL, </a:t>
            </a:r>
            <a:r>
              <a:rPr lang="en-US" sz="3200" dirty="0" err="1">
                <a:solidFill>
                  <a:srgbClr val="000000"/>
                </a:solidFill>
                <a:latin typeface="Open Sans"/>
              </a:rPr>
              <a:t>MariaDB</a:t>
            </a:r>
            <a:r>
              <a:rPr lang="en-US" sz="3200" dirty="0">
                <a:solidFill>
                  <a:srgbClr val="000000"/>
                </a:solidFill>
                <a:latin typeface="Open Sans"/>
              </a:rPr>
              <a:t>, SQLite and MSSQL and features transaction support, relations, read replication and more. Starting from 4.0.0 </a:t>
            </a:r>
            <a:r>
              <a:rPr lang="en-US" sz="3200" dirty="0" err="1">
                <a:solidFill>
                  <a:srgbClr val="000000"/>
                </a:solidFill>
                <a:latin typeface="Open Sans"/>
              </a:rPr>
              <a:t>Sequelize</a:t>
            </a:r>
            <a:r>
              <a:rPr lang="en-US" sz="3200" dirty="0">
                <a:solidFill>
                  <a:srgbClr val="000000"/>
                </a:solidFill>
                <a:latin typeface="Open Sans"/>
              </a:rPr>
              <a:t> will only support Node v4 and above to use ES6 features.</a:t>
            </a:r>
            <a:endParaRPr lang="en-US" sz="2400" b="1" dirty="0">
              <a:solidFill>
                <a:schemeClr val="tx1"/>
              </a:solidFill>
            </a:endParaRPr>
          </a:p>
        </p:txBody>
      </p:sp>
    </p:spTree>
    <p:extLst>
      <p:ext uri="{BB962C8B-B14F-4D97-AF65-F5344CB8AC3E}">
        <p14:creationId xmlns:p14="http://schemas.microsoft.com/office/powerpoint/2010/main" val="29060625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SETTING UP A CONNECTION</a:t>
            </a:r>
            <a:endParaRPr lang="en-US" b="1" dirty="0"/>
          </a:p>
        </p:txBody>
      </p:sp>
      <p:sp>
        <p:nvSpPr>
          <p:cNvPr id="7" name="Content Placeholder 1"/>
          <p:cNvSpPr>
            <a:spLocks noGrp="1"/>
          </p:cNvSpPr>
          <p:nvPr>
            <p:ph idx="1"/>
          </p:nvPr>
        </p:nvSpPr>
        <p:spPr>
          <a:xfrm>
            <a:off x="1126835" y="1439864"/>
            <a:ext cx="9642764" cy="1721977"/>
          </a:xfrm>
        </p:spPr>
        <p:txBody>
          <a:bodyPr>
            <a:normAutofit/>
          </a:bodyPr>
          <a:lstStyle/>
          <a:p>
            <a:pPr marL="0" indent="0">
              <a:buNone/>
            </a:pPr>
            <a:r>
              <a:rPr lang="en-US" sz="2667" b="1" dirty="0">
                <a:solidFill>
                  <a:schemeClr val="tx1"/>
                </a:solidFill>
              </a:rPr>
              <a:t>Getting started</a:t>
            </a:r>
            <a:endParaRPr lang="en-US" sz="2667" dirty="0">
              <a:solidFill>
                <a:schemeClr val="tx1"/>
              </a:solidFill>
            </a:endParaRPr>
          </a:p>
          <a:p>
            <a:pPr marL="0" indent="0">
              <a:buNone/>
            </a:pPr>
            <a:r>
              <a:rPr lang="en-US" sz="2133" dirty="0">
                <a:solidFill>
                  <a:schemeClr val="tx1"/>
                </a:solidFill>
              </a:rPr>
              <a:t>you can simply use a connection </a:t>
            </a:r>
            <a:r>
              <a:rPr lang="en-US" sz="2133" dirty="0" err="1">
                <a:solidFill>
                  <a:schemeClr val="tx1"/>
                </a:solidFill>
              </a:rPr>
              <a:t>uri</a:t>
            </a:r>
            <a:endParaRPr lang="en-US" sz="2133" b="1" dirty="0">
              <a:solidFill>
                <a:schemeClr val="tx1"/>
              </a:solidFill>
            </a:endParaRPr>
          </a:p>
        </p:txBody>
      </p:sp>
      <p:sp>
        <p:nvSpPr>
          <p:cNvPr id="2" name="Rectangle 1"/>
          <p:cNvSpPr>
            <a:spLocks noChangeArrowheads="1"/>
          </p:cNvSpPr>
          <p:nvPr/>
        </p:nvSpPr>
        <p:spPr bwMode="auto">
          <a:xfrm>
            <a:off x="495759" y="3438320"/>
            <a:ext cx="1139144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dirty="0" err="1">
                <a:solidFill>
                  <a:srgbClr val="000080"/>
                </a:solidFill>
                <a:latin typeface="Courier New" panose="02070309020205020404" pitchFamily="49" charset="0"/>
                <a:cs typeface="Courier New" panose="02070309020205020404" pitchFamily="49" charset="0"/>
              </a:rPr>
              <a:t>const</a:t>
            </a:r>
            <a:r>
              <a:rPr lang="en-US" altLang="en-US" b="1" dirty="0">
                <a:solidFill>
                  <a:srgbClr val="000080"/>
                </a:solidFill>
                <a:latin typeface="Courier New" panose="02070309020205020404" pitchFamily="49" charset="0"/>
                <a:cs typeface="Courier New" panose="02070309020205020404" pitchFamily="49" charset="0"/>
              </a:rPr>
              <a:t> </a:t>
            </a:r>
            <a:r>
              <a:rPr lang="en-US" altLang="en-US" dirty="0" err="1">
                <a:solidFill>
                  <a:srgbClr val="458383"/>
                </a:solidFill>
                <a:latin typeface="Courier New" panose="02070309020205020404" pitchFamily="49" charset="0"/>
                <a:cs typeface="Courier New" panose="02070309020205020404" pitchFamily="49" charset="0"/>
              </a:rPr>
              <a:t>Sequelize</a:t>
            </a:r>
            <a:r>
              <a:rPr lang="en-US" altLang="en-US" dirty="0">
                <a:solidFill>
                  <a:srgbClr val="458383"/>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 require(</a:t>
            </a:r>
            <a:r>
              <a:rPr lang="en-US" altLang="en-US" b="1" dirty="0">
                <a:solidFill>
                  <a:srgbClr val="008000"/>
                </a:solidFill>
                <a:latin typeface="Courier New" panose="02070309020205020404" pitchFamily="49" charset="0"/>
                <a:cs typeface="Courier New" panose="02070309020205020404" pitchFamily="49" charset="0"/>
              </a:rPr>
              <a:t>'</a:t>
            </a:r>
            <a:r>
              <a:rPr lang="en-US" altLang="en-US" b="1" dirty="0" err="1">
                <a:solidFill>
                  <a:srgbClr val="008000"/>
                </a:solidFill>
                <a:latin typeface="Courier New" panose="02070309020205020404" pitchFamily="49" charset="0"/>
                <a:cs typeface="Courier New" panose="02070309020205020404" pitchFamily="49" charset="0"/>
              </a:rPr>
              <a:t>sequelize</a:t>
            </a:r>
            <a:r>
              <a:rPr lang="en-US" altLang="en-US" b="1" dirty="0">
                <a:solidFill>
                  <a:srgbClr val="008000"/>
                </a:solidFill>
                <a:latin typeface="Courier New" panose="02070309020205020404" pitchFamily="49" charset="0"/>
                <a:cs typeface="Courier New" panose="02070309020205020404" pitchFamily="49" charset="0"/>
              </a:rPr>
              <a:t>'</a:t>
            </a:r>
            <a:r>
              <a:rPr lang="en-US" altLang="en-US" dirty="0">
                <a:solidFill>
                  <a:srgbClr val="000000"/>
                </a:solidFill>
                <a:latin typeface="Courier New" panose="02070309020205020404" pitchFamily="49" charset="0"/>
                <a:cs typeface="Courier New" panose="02070309020205020404" pitchFamily="49" charset="0"/>
              </a:rPr>
              <a:t>);</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postgres</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://user:pass@example.com:5432/</a:t>
            </a:r>
            <a:r>
              <a:rPr kumimoji="0" lang="en-US" altLang="en-US"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dbname</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1197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SETTING UP A CONNECTION</a:t>
            </a:r>
            <a:endParaRPr lang="en-US" b="1" dirty="0"/>
          </a:p>
        </p:txBody>
      </p:sp>
      <p:sp>
        <p:nvSpPr>
          <p:cNvPr id="7" name="Content Placeholder 1"/>
          <p:cNvSpPr>
            <a:spLocks noGrp="1"/>
          </p:cNvSpPr>
          <p:nvPr>
            <p:ph idx="1"/>
          </p:nvPr>
        </p:nvSpPr>
        <p:spPr>
          <a:xfrm>
            <a:off x="1046602" y="1112704"/>
            <a:ext cx="9722997" cy="1233889"/>
          </a:xfrm>
        </p:spPr>
        <p:txBody>
          <a:bodyPr>
            <a:normAutofit/>
          </a:bodyPr>
          <a:lstStyle/>
          <a:p>
            <a:pPr marL="0" indent="0">
              <a:buNone/>
            </a:pPr>
            <a:r>
              <a:rPr lang="en-US" sz="2667" b="1" dirty="0">
                <a:solidFill>
                  <a:schemeClr val="tx1"/>
                </a:solidFill>
              </a:rPr>
              <a:t>Getting </a:t>
            </a:r>
            <a:r>
              <a:rPr lang="en-US" sz="2667" b="1" dirty="0" smtClean="0">
                <a:solidFill>
                  <a:schemeClr val="tx1"/>
                </a:solidFill>
              </a:rPr>
              <a:t>started</a:t>
            </a:r>
          </a:p>
          <a:p>
            <a:pPr marL="0" indent="0">
              <a:buNone/>
            </a:pPr>
            <a:r>
              <a:rPr lang="en-US" sz="2000" dirty="0" smtClean="0">
                <a:solidFill>
                  <a:schemeClr val="tx1"/>
                </a:solidFill>
              </a:rPr>
              <a:t>Setup with parameters</a:t>
            </a:r>
            <a:endParaRPr lang="en-US" sz="2000" dirty="0">
              <a:solidFill>
                <a:schemeClr val="tx1"/>
              </a:solidFill>
            </a:endParaRPr>
          </a:p>
        </p:txBody>
      </p:sp>
      <p:sp>
        <p:nvSpPr>
          <p:cNvPr id="3" name="Rectangle 1"/>
          <p:cNvSpPr>
            <a:spLocks noChangeArrowheads="1"/>
          </p:cNvSpPr>
          <p:nvPr/>
        </p:nvSpPr>
        <p:spPr bwMode="auto">
          <a:xfrm>
            <a:off x="1126835" y="2443757"/>
            <a:ext cx="974992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require(</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'database'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'username'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'password'</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host</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'localhost'</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dialect</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'mysql'</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'sqlite'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'postgres'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'mssql'</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pool</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max</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t>5</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min</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idle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t>10000</a:t>
            </a:r>
            <a:br>
              <a:rPr kumimoji="0" lang="en-US" altLang="en-US" sz="14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SQLite only</a:t>
            </a:r>
            <a:b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storage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'path/to/database.sqlite'</a:t>
            </a:r>
            <a:b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64108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TEST CONNECTION</a:t>
            </a:r>
            <a:endParaRPr lang="en-US" b="1" dirty="0"/>
          </a:p>
        </p:txBody>
      </p:sp>
      <p:sp>
        <p:nvSpPr>
          <p:cNvPr id="7" name="Content Placeholder 1"/>
          <p:cNvSpPr>
            <a:spLocks noGrp="1"/>
          </p:cNvSpPr>
          <p:nvPr>
            <p:ph idx="1"/>
          </p:nvPr>
        </p:nvSpPr>
        <p:spPr>
          <a:xfrm>
            <a:off x="1126835" y="1439865"/>
            <a:ext cx="9642764" cy="1105032"/>
          </a:xfrm>
        </p:spPr>
        <p:txBody>
          <a:bodyPr>
            <a:normAutofit/>
          </a:bodyPr>
          <a:lstStyle/>
          <a:p>
            <a:pPr marL="0" indent="0">
              <a:buNone/>
            </a:pPr>
            <a:r>
              <a:rPr lang="en-US" sz="2667" b="1" dirty="0">
                <a:solidFill>
                  <a:schemeClr val="tx1"/>
                </a:solidFill>
              </a:rPr>
              <a:t>You can use the .authenticate() function like this to test the connection.</a:t>
            </a:r>
            <a:endParaRPr lang="en-US" sz="2133" b="1" dirty="0">
              <a:solidFill>
                <a:schemeClr val="tx1"/>
              </a:solidFill>
            </a:endParaRPr>
          </a:p>
        </p:txBody>
      </p:sp>
      <p:sp>
        <p:nvSpPr>
          <p:cNvPr id="3" name="Rectangle 1"/>
          <p:cNvSpPr>
            <a:spLocks noChangeArrowheads="1"/>
          </p:cNvSpPr>
          <p:nvPr/>
        </p:nvSpPr>
        <p:spPr bwMode="auto">
          <a:xfrm>
            <a:off x="1126835" y="2722546"/>
            <a:ext cx="9904164" cy="29238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.authenticate()</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log</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'Connection has been established successfully.'</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catch</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 =&gt;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error</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'Unable to connect to the database:'</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err);</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56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74933"/>
          </a:xfrm>
          <a:prstGeom prst="rect">
            <a:avLst/>
          </a:prstGeom>
        </p:spPr>
      </p:pic>
      <p:sp>
        <p:nvSpPr>
          <p:cNvPr id="4" name="Rectangle 3"/>
          <p:cNvSpPr/>
          <p:nvPr/>
        </p:nvSpPr>
        <p:spPr>
          <a:xfrm>
            <a:off x="0" y="6385494"/>
            <a:ext cx="12192000" cy="492826"/>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charset="0"/>
              <a:ea typeface="Source Sans Pro" charset="0"/>
              <a:cs typeface="Source Sans Pro"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82" y="6471941"/>
            <a:ext cx="1020381" cy="382643"/>
          </a:xfrm>
          <a:prstGeom prst="rect">
            <a:avLst/>
          </a:prstGeom>
        </p:spPr>
      </p:pic>
      <p:sp>
        <p:nvSpPr>
          <p:cNvPr id="8" name="Rectangle 7"/>
          <p:cNvSpPr/>
          <p:nvPr/>
        </p:nvSpPr>
        <p:spPr>
          <a:xfrm>
            <a:off x="533400" y="304800"/>
            <a:ext cx="10878787" cy="5897880"/>
          </a:xfrm>
          <a:prstGeom prst="rect">
            <a:avLst/>
          </a:prstGeom>
          <a:no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smtClean="0">
                <a:ln>
                  <a:noFill/>
                </a:ln>
                <a:solidFill>
                  <a:srgbClr val="8F284D"/>
                </a:solidFill>
                <a:effectLst/>
                <a:uLnTx/>
                <a:uFillTx/>
                <a:latin typeface="Oswald" panose="02000503000000000000" pitchFamily="2" charset="0"/>
                <a:ea typeface="Oswald DemiBold" charset="0"/>
                <a:cs typeface="Oswald DemiBold" charset="0"/>
              </a:rPr>
              <a:t>INTRODUCING TO</a:t>
            </a:r>
            <a:r>
              <a:rPr kumimoji="0" lang="en-US" sz="6600" b="1" i="0" u="none" strike="noStrike" kern="1200" cap="none" spc="0" normalizeH="0" noProof="0" dirty="0" smtClean="0">
                <a:ln>
                  <a:noFill/>
                </a:ln>
                <a:solidFill>
                  <a:srgbClr val="8F284D"/>
                </a:solidFill>
                <a:effectLst/>
                <a:uLnTx/>
                <a:uFillTx/>
                <a:latin typeface="Oswald" panose="02000503000000000000" pitchFamily="2" charset="0"/>
                <a:ea typeface="Oswald DemiBold" charset="0"/>
                <a:cs typeface="Oswald DemiBold" charset="0"/>
              </a:rPr>
              <a:t> DATABASES</a:t>
            </a:r>
            <a:endParaRPr kumimoji="0" lang="en-US" sz="6600" b="1" i="0" u="none" strike="noStrike" kern="1200" cap="none" spc="0" normalizeH="0" baseline="0" noProof="0" dirty="0">
              <a:ln>
                <a:noFill/>
              </a:ln>
              <a:solidFill>
                <a:srgbClr val="8F284D"/>
              </a:solidFill>
              <a:effectLst/>
              <a:uLnTx/>
              <a:uFillTx/>
              <a:latin typeface="Oswald" panose="02000503000000000000" pitchFamily="2" charset="0"/>
              <a:ea typeface="Oswald DemiBold" charset="0"/>
              <a:cs typeface="Oswald DemiBold" charset="0"/>
            </a:endParaRPr>
          </a:p>
        </p:txBody>
      </p:sp>
    </p:spTree>
    <p:extLst>
      <p:ext uri="{BB962C8B-B14F-4D97-AF65-F5344CB8AC3E}">
        <p14:creationId xmlns:p14="http://schemas.microsoft.com/office/powerpoint/2010/main" val="2743446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MODEL DEFINITION</a:t>
            </a:r>
            <a:endParaRPr lang="en-US" b="1" dirty="0"/>
          </a:p>
        </p:txBody>
      </p:sp>
      <p:sp>
        <p:nvSpPr>
          <p:cNvPr id="7" name="Content Placeholder 1"/>
          <p:cNvSpPr>
            <a:spLocks noGrp="1"/>
          </p:cNvSpPr>
          <p:nvPr>
            <p:ph idx="1"/>
          </p:nvPr>
        </p:nvSpPr>
        <p:spPr>
          <a:xfrm>
            <a:off x="1126835" y="1010207"/>
            <a:ext cx="9642764" cy="1105032"/>
          </a:xfrm>
        </p:spPr>
        <p:txBody>
          <a:bodyPr>
            <a:normAutofit/>
          </a:bodyPr>
          <a:lstStyle/>
          <a:p>
            <a:pPr marL="0" indent="0">
              <a:buNone/>
            </a:pPr>
            <a:r>
              <a:rPr lang="en-US" sz="2667" b="1" dirty="0">
                <a:solidFill>
                  <a:schemeClr val="tx1"/>
                </a:solidFill>
              </a:rPr>
              <a:t>To define mappings between a model and a table, use the define method.</a:t>
            </a:r>
            <a:endParaRPr lang="en-US" sz="2133" b="1" dirty="0">
              <a:solidFill>
                <a:schemeClr val="tx1"/>
              </a:solidFill>
            </a:endParaRPr>
          </a:p>
        </p:txBody>
      </p:sp>
      <p:sp>
        <p:nvSpPr>
          <p:cNvPr id="2" name="Rectangle 1"/>
          <p:cNvSpPr>
            <a:spLocks noChangeArrowheads="1"/>
          </p:cNvSpPr>
          <p:nvPr/>
        </p:nvSpPr>
        <p:spPr bwMode="auto">
          <a:xfrm>
            <a:off x="1685581" y="2305220"/>
            <a:ext cx="10032694" cy="33547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Project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'project'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title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description</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.TEXT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Task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'task'</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title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description</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.TEXT,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deadline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.DATE</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5816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GETTERS &amp; SETTERS</a:t>
            </a:r>
            <a:endParaRPr lang="en-US" b="1" dirty="0"/>
          </a:p>
        </p:txBody>
      </p:sp>
      <p:sp>
        <p:nvSpPr>
          <p:cNvPr id="7" name="Content Placeholder 1"/>
          <p:cNvSpPr>
            <a:spLocks noGrp="1"/>
          </p:cNvSpPr>
          <p:nvPr>
            <p:ph idx="1"/>
          </p:nvPr>
        </p:nvSpPr>
        <p:spPr>
          <a:xfrm>
            <a:off x="1181919" y="1010207"/>
            <a:ext cx="9642764" cy="983846"/>
          </a:xfrm>
        </p:spPr>
        <p:txBody>
          <a:bodyPr>
            <a:noAutofit/>
          </a:bodyPr>
          <a:lstStyle/>
          <a:p>
            <a:pPr marL="0" indent="0">
              <a:buNone/>
            </a:pPr>
            <a:r>
              <a:rPr lang="en-US" sz="1800" b="1" dirty="0">
                <a:solidFill>
                  <a:schemeClr val="tx1"/>
                </a:solidFill>
              </a:rPr>
              <a:t>It is possible to define 'object-property' getters and setter functions on your models, these can be used both for 'protecting' properties that map to database fields and for defining 'pseudo' properties.</a:t>
            </a:r>
            <a:endParaRPr lang="en-US" sz="1600" b="1" dirty="0">
              <a:solidFill>
                <a:schemeClr val="tx1"/>
              </a:solidFill>
            </a:endParaRPr>
          </a:p>
        </p:txBody>
      </p:sp>
      <p:sp>
        <p:nvSpPr>
          <p:cNvPr id="4" name="Rectangle 2"/>
          <p:cNvSpPr>
            <a:spLocks noChangeArrowheads="1"/>
          </p:cNvSpPr>
          <p:nvPr/>
        </p:nvSpPr>
        <p:spPr bwMode="auto">
          <a:xfrm>
            <a:off x="1641513" y="1994053"/>
            <a:ext cx="7595349"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Employee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'employee'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allowNull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false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get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title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.getDataValue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'this' allows you to access attributes of the instance</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.getDataValue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title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allowNull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false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set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.setDataValue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toUpperCase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6352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DATA TYPES</a:t>
            </a:r>
            <a:endParaRPr lang="en-US" b="1" dirty="0"/>
          </a:p>
        </p:txBody>
      </p:sp>
      <p:sp>
        <p:nvSpPr>
          <p:cNvPr id="7" name="Content Placeholder 1"/>
          <p:cNvSpPr>
            <a:spLocks noGrp="1"/>
          </p:cNvSpPr>
          <p:nvPr>
            <p:ph idx="1"/>
          </p:nvPr>
        </p:nvSpPr>
        <p:spPr>
          <a:xfrm>
            <a:off x="1126835" y="1010207"/>
            <a:ext cx="9642764" cy="609273"/>
          </a:xfrm>
        </p:spPr>
        <p:txBody>
          <a:bodyPr>
            <a:normAutofit/>
          </a:bodyPr>
          <a:lstStyle/>
          <a:p>
            <a:pPr marL="0" indent="0">
              <a:buNone/>
            </a:pPr>
            <a:r>
              <a:rPr lang="en-US" sz="2667" b="1" dirty="0">
                <a:solidFill>
                  <a:schemeClr val="tx1"/>
                </a:solidFill>
              </a:rPr>
              <a:t>Below are some of the datatypes supported by </a:t>
            </a:r>
            <a:r>
              <a:rPr lang="en-US" sz="2667" b="1" dirty="0" err="1" smtClean="0">
                <a:solidFill>
                  <a:schemeClr val="tx1"/>
                </a:solidFill>
              </a:rPr>
              <a:t>sequelize</a:t>
            </a:r>
            <a:r>
              <a:rPr lang="en-US" sz="2667" b="1" dirty="0" smtClean="0">
                <a:solidFill>
                  <a:schemeClr val="tx1"/>
                </a:solidFill>
              </a:rPr>
              <a:t>:</a:t>
            </a:r>
            <a:endParaRPr lang="en-US" sz="2133" b="1" dirty="0">
              <a:solidFill>
                <a:schemeClr val="tx1"/>
              </a:solidFill>
            </a:endParaRPr>
          </a:p>
        </p:txBody>
      </p:sp>
      <p:sp>
        <p:nvSpPr>
          <p:cNvPr id="3" name="Rectangle 1"/>
          <p:cNvSpPr>
            <a:spLocks noChangeArrowheads="1"/>
          </p:cNvSpPr>
          <p:nvPr/>
        </p:nvSpPr>
        <p:spPr bwMode="auto">
          <a:xfrm>
            <a:off x="738131" y="1727201"/>
            <a:ext cx="11314322"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VARCHAR(255)</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TEXT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.INTEGER</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INTEGER</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.BIGINT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BIGINT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.FLOAT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FLOAT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REAL        PostgreSQL only.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.DOUBLE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DOUBLE</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.DECIMAL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DECIMAL</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.DATE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DATETIME for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mysql</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sqlite,TIMESTAMP</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WITH TIME ZONE for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postgres</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.DATEONLY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DATE without time.</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.BOOLEAN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TINYINT(1)</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.ENUM</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'value 1'</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'value 2'</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An ENUM with allowed values 'value 1' and 'value 2'</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Defines an array. PostgreSQL only.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.JSON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JSON column. PostgreSQL, SQLite and MySQL only.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.JSONB</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JSONB column. PostgreSQL only.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.BLOB</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BLOB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bytea</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for PostgreSQL)</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.UUID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UUID datatype for PostgreSQL and SQLite, CHAR(36)</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50610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VALIDATIONS</a:t>
            </a:r>
            <a:endParaRPr lang="en-US" b="1" dirty="0"/>
          </a:p>
        </p:txBody>
      </p:sp>
      <p:sp>
        <p:nvSpPr>
          <p:cNvPr id="7" name="Content Placeholder 1"/>
          <p:cNvSpPr>
            <a:spLocks noGrp="1"/>
          </p:cNvSpPr>
          <p:nvPr>
            <p:ph idx="1"/>
          </p:nvPr>
        </p:nvSpPr>
        <p:spPr>
          <a:xfrm>
            <a:off x="330505" y="1010207"/>
            <a:ext cx="11512627" cy="697407"/>
          </a:xfrm>
        </p:spPr>
        <p:txBody>
          <a:bodyPr>
            <a:noAutofit/>
          </a:bodyPr>
          <a:lstStyle/>
          <a:p>
            <a:pPr marL="0" indent="0">
              <a:buNone/>
            </a:pPr>
            <a:r>
              <a:rPr lang="en-US" sz="1600" b="1" dirty="0">
                <a:solidFill>
                  <a:schemeClr val="tx1"/>
                </a:solidFill>
              </a:rPr>
              <a:t>Model </a:t>
            </a:r>
            <a:r>
              <a:rPr lang="en-US" sz="1600" b="1" dirty="0" smtClean="0">
                <a:solidFill>
                  <a:schemeClr val="tx1"/>
                </a:solidFill>
              </a:rPr>
              <a:t>validations </a:t>
            </a:r>
            <a:r>
              <a:rPr lang="en-US" sz="1600" b="1" dirty="0">
                <a:solidFill>
                  <a:schemeClr val="tx1"/>
                </a:solidFill>
              </a:rPr>
              <a:t>allow you to specify format/content/inheritance validations for each </a:t>
            </a:r>
            <a:r>
              <a:rPr lang="en-US" sz="1600" b="1" dirty="0" smtClean="0">
                <a:solidFill>
                  <a:schemeClr val="tx1"/>
                </a:solidFill>
              </a:rPr>
              <a:t>attribute of the model.</a:t>
            </a:r>
            <a:r>
              <a:rPr lang="en-US" sz="1600" dirty="0" smtClean="0">
                <a:solidFill>
                  <a:schemeClr val="tx1"/>
                </a:solidFill>
              </a:rPr>
              <a:t> </a:t>
            </a:r>
          </a:p>
          <a:p>
            <a:pPr marL="0" indent="0">
              <a:buNone/>
            </a:pPr>
            <a:r>
              <a:rPr lang="en-US" sz="1400" dirty="0" smtClean="0">
                <a:solidFill>
                  <a:schemeClr val="tx1"/>
                </a:solidFill>
              </a:rPr>
              <a:t>It runs </a:t>
            </a:r>
            <a:r>
              <a:rPr lang="en-US" sz="1400" dirty="0">
                <a:solidFill>
                  <a:schemeClr val="tx1"/>
                </a:solidFill>
              </a:rPr>
              <a:t>on create, update and save. You can also call validate() to manually validate an instance</a:t>
            </a:r>
            <a:endParaRPr lang="en-US" sz="1800" dirty="0">
              <a:solidFill>
                <a:schemeClr val="tx1"/>
              </a:solidFill>
            </a:endParaRPr>
          </a:p>
        </p:txBody>
      </p:sp>
      <p:sp>
        <p:nvSpPr>
          <p:cNvPr id="4" name="Rectangle 2"/>
          <p:cNvSpPr>
            <a:spLocks noChangeArrowheads="1"/>
          </p:cNvSpPr>
          <p:nvPr/>
        </p:nvSpPr>
        <p:spPr bwMode="auto">
          <a:xfrm>
            <a:off x="1828800" y="1855397"/>
            <a:ext cx="8366393"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const</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458383"/>
                </a:solidFill>
                <a:effectLst/>
                <a:latin typeface="Courier New" panose="02070309020205020404" pitchFamily="49" charset="0"/>
                <a:cs typeface="Courier New" panose="02070309020205020404" pitchFamily="49" charset="0"/>
              </a:rPr>
              <a:t>Pub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'pub'</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address</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latitude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.INTEGER</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allowNull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true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defaultValue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validate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min</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90</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max</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90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longitude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.INTEGER</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allowNull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true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defaultValue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validate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min</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180</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max</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180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validate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bothCoordsOrNone</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latitude</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2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longitude</a:t>
            </a:r>
            <a:r>
              <a:rPr kumimoji="0" lang="en-US" altLang="en-US" sz="12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throw new </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Error(</a:t>
            </a:r>
            <a:r>
              <a:rPr kumimoji="0" lang="en-US" altLang="en-US" sz="12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'Require either both latitude and longitude or neither'</a:t>
            </a: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428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MODEL USAGE</a:t>
            </a:r>
            <a:endParaRPr lang="en-US" b="1" dirty="0"/>
          </a:p>
        </p:txBody>
      </p:sp>
      <p:sp>
        <p:nvSpPr>
          <p:cNvPr id="7" name="Content Placeholder 1"/>
          <p:cNvSpPr>
            <a:spLocks noGrp="1"/>
          </p:cNvSpPr>
          <p:nvPr>
            <p:ph idx="1"/>
          </p:nvPr>
        </p:nvSpPr>
        <p:spPr>
          <a:xfrm>
            <a:off x="1126835" y="1010207"/>
            <a:ext cx="9642764" cy="543171"/>
          </a:xfrm>
        </p:spPr>
        <p:txBody>
          <a:bodyPr>
            <a:normAutofit lnSpcReduction="10000"/>
          </a:bodyPr>
          <a:lstStyle/>
          <a:p>
            <a:pPr marL="0" indent="0">
              <a:buNone/>
            </a:pPr>
            <a:r>
              <a:rPr lang="en-US" sz="2667" b="1" dirty="0">
                <a:solidFill>
                  <a:schemeClr val="tx1"/>
                </a:solidFill>
              </a:rPr>
              <a:t>find - Search for one specific element in the database</a:t>
            </a:r>
            <a:endParaRPr lang="en-US" sz="2133" b="1" dirty="0">
              <a:solidFill>
                <a:schemeClr val="tx1"/>
              </a:solidFill>
            </a:endParaRPr>
          </a:p>
        </p:txBody>
      </p:sp>
      <p:sp>
        <p:nvSpPr>
          <p:cNvPr id="4" name="Rectangle 2"/>
          <p:cNvSpPr>
            <a:spLocks noChangeArrowheads="1"/>
          </p:cNvSpPr>
          <p:nvPr/>
        </p:nvSpPr>
        <p:spPr bwMode="auto">
          <a:xfrm>
            <a:off x="1344058" y="1553378"/>
            <a:ext cx="10280378"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search for known ids</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Project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.findById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123</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(project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project will be an instance of Project and stores the content of the table entry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with id 123. if such an entry is not defined you will get null</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search for attributes</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Project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where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aProject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(project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project will be the first entry of the Projects table with the title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aProject</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null</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Project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where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aProject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attributes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'title'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(project =&gt;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project will be the first entry of the Projects table with the title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aProject</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null</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a:t>
            </a:r>
            <a:r>
              <a:rPr kumimoji="0" lang="en-US" altLang="en-US" sz="14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project.title</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will contain the name of the project</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limit the results of the query</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Project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.findAll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limit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60551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MODEL USAGE</a:t>
            </a:r>
            <a:endParaRPr lang="en-US" b="1" dirty="0"/>
          </a:p>
        </p:txBody>
      </p:sp>
      <p:sp>
        <p:nvSpPr>
          <p:cNvPr id="7" name="Content Placeholder 1"/>
          <p:cNvSpPr>
            <a:spLocks noGrp="1"/>
          </p:cNvSpPr>
          <p:nvPr>
            <p:ph idx="1"/>
          </p:nvPr>
        </p:nvSpPr>
        <p:spPr>
          <a:xfrm>
            <a:off x="936702" y="2069573"/>
            <a:ext cx="9980680" cy="2591637"/>
          </a:xfrm>
        </p:spPr>
        <p:txBody>
          <a:bodyPr>
            <a:normAutofit/>
          </a:bodyPr>
          <a:lstStyle/>
          <a:p>
            <a:r>
              <a:rPr lang="en-US" sz="2400" b="1" dirty="0" err="1" smtClean="0">
                <a:solidFill>
                  <a:schemeClr val="tx1"/>
                </a:solidFill>
              </a:rPr>
              <a:t>findOrCreate</a:t>
            </a:r>
            <a:r>
              <a:rPr lang="en-US" sz="2400" b="1" dirty="0" smtClean="0">
                <a:solidFill>
                  <a:schemeClr val="tx1"/>
                </a:solidFill>
              </a:rPr>
              <a:t> - </a:t>
            </a:r>
            <a:r>
              <a:rPr lang="en-US" sz="2000" dirty="0" smtClean="0">
                <a:solidFill>
                  <a:schemeClr val="tx1"/>
                </a:solidFill>
              </a:rPr>
              <a:t>Search for a specific element or create it if not available</a:t>
            </a:r>
            <a:endParaRPr lang="en-US" sz="2400" dirty="0" smtClean="0">
              <a:solidFill>
                <a:schemeClr val="tx1"/>
              </a:solidFill>
            </a:endParaRPr>
          </a:p>
          <a:p>
            <a:r>
              <a:rPr lang="en-US" sz="2400" b="1" dirty="0" err="1" smtClean="0">
                <a:solidFill>
                  <a:schemeClr val="tx1"/>
                </a:solidFill>
              </a:rPr>
              <a:t>findAndCountAll</a:t>
            </a:r>
            <a:r>
              <a:rPr lang="en-US" sz="2400" b="1" dirty="0" smtClean="0">
                <a:solidFill>
                  <a:schemeClr val="tx1"/>
                </a:solidFill>
              </a:rPr>
              <a:t> </a:t>
            </a:r>
            <a:r>
              <a:rPr lang="en-US" sz="2400" b="1" dirty="0">
                <a:solidFill>
                  <a:schemeClr val="tx1"/>
                </a:solidFill>
              </a:rPr>
              <a:t>- </a:t>
            </a:r>
            <a:r>
              <a:rPr lang="en-US" sz="2000" dirty="0">
                <a:solidFill>
                  <a:schemeClr val="tx1"/>
                </a:solidFill>
              </a:rPr>
              <a:t>Search for multiple elements in the database, returns both data and total </a:t>
            </a:r>
            <a:r>
              <a:rPr lang="en-US" sz="2000" dirty="0" smtClean="0">
                <a:solidFill>
                  <a:schemeClr val="tx1"/>
                </a:solidFill>
              </a:rPr>
              <a:t>count</a:t>
            </a:r>
          </a:p>
          <a:p>
            <a:r>
              <a:rPr lang="en-US" sz="2400" b="1" dirty="0" err="1">
                <a:solidFill>
                  <a:schemeClr val="tx1"/>
                </a:solidFill>
              </a:rPr>
              <a:t>findAll</a:t>
            </a:r>
            <a:r>
              <a:rPr lang="en-US" sz="2400" dirty="0">
                <a:solidFill>
                  <a:schemeClr val="tx1"/>
                </a:solidFill>
              </a:rPr>
              <a:t> - </a:t>
            </a:r>
            <a:r>
              <a:rPr lang="en-US" sz="2000" dirty="0">
                <a:solidFill>
                  <a:schemeClr val="tx1"/>
                </a:solidFill>
              </a:rPr>
              <a:t>Search for multiple elements in the database</a:t>
            </a:r>
            <a:endParaRPr lang="en-US" sz="2400" dirty="0" smtClean="0">
              <a:solidFill>
                <a:schemeClr val="tx1"/>
              </a:solidFill>
            </a:endParaRPr>
          </a:p>
          <a:p>
            <a:endParaRPr lang="en-US" sz="2400" b="1" dirty="0" smtClean="0">
              <a:solidFill>
                <a:schemeClr val="tx1"/>
              </a:solidFill>
            </a:endParaRPr>
          </a:p>
        </p:txBody>
      </p:sp>
    </p:spTree>
    <p:extLst>
      <p:ext uri="{BB962C8B-B14F-4D97-AF65-F5344CB8AC3E}">
        <p14:creationId xmlns:p14="http://schemas.microsoft.com/office/powerpoint/2010/main" val="1090150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MODEL USAGE</a:t>
            </a:r>
            <a:endParaRPr lang="en-US" b="1" dirty="0"/>
          </a:p>
        </p:txBody>
      </p:sp>
      <p:sp>
        <p:nvSpPr>
          <p:cNvPr id="7" name="Content Placeholder 1"/>
          <p:cNvSpPr>
            <a:spLocks noGrp="1"/>
          </p:cNvSpPr>
          <p:nvPr>
            <p:ph idx="1"/>
          </p:nvPr>
        </p:nvSpPr>
        <p:spPr>
          <a:xfrm>
            <a:off x="936702" y="1126273"/>
            <a:ext cx="9980680" cy="4538547"/>
          </a:xfrm>
        </p:spPr>
        <p:txBody>
          <a:bodyPr>
            <a:normAutofit fontScale="70000" lnSpcReduction="20000"/>
          </a:bodyPr>
          <a:lstStyle/>
          <a:p>
            <a:pPr marL="0" indent="0">
              <a:buNone/>
            </a:pPr>
            <a:r>
              <a:rPr lang="en-US" sz="2900" b="1" dirty="0">
                <a:solidFill>
                  <a:schemeClr val="tx1"/>
                </a:solidFill>
              </a:rPr>
              <a:t>Manipulating the dataset with limit, offset, order and group</a:t>
            </a:r>
          </a:p>
          <a:p>
            <a:pPr marL="0" indent="0">
              <a:buNone/>
            </a:pPr>
            <a:endParaRPr lang="en-US" sz="700" dirty="0">
              <a:solidFill>
                <a:schemeClr val="tx1"/>
              </a:solidFill>
            </a:endParaRPr>
          </a:p>
          <a:p>
            <a:pPr marL="0" indent="0">
              <a:buNone/>
            </a:pPr>
            <a:r>
              <a:rPr lang="en-US" sz="2400" dirty="0">
                <a:solidFill>
                  <a:schemeClr val="tx1"/>
                </a:solidFill>
              </a:rPr>
              <a:t>To get more relevant data, you can use limit, offset, order and grouping</a:t>
            </a:r>
            <a:r>
              <a:rPr lang="en-US" sz="2400" dirty="0" smtClean="0">
                <a:solidFill>
                  <a:schemeClr val="tx1"/>
                </a:solidFill>
              </a:rPr>
              <a:t>:</a:t>
            </a:r>
          </a:p>
          <a:p>
            <a:pPr marL="0" indent="0">
              <a:buNone/>
            </a:pPr>
            <a:endParaRPr lang="en-US" sz="2400" dirty="0">
              <a:solidFill>
                <a:schemeClr val="tx1"/>
              </a:solidFill>
            </a:endParaRPr>
          </a:p>
          <a:p>
            <a:pPr marL="0" indent="0">
              <a:buNone/>
            </a:pPr>
            <a:r>
              <a:rPr lang="en-US" sz="2400" dirty="0">
                <a:solidFill>
                  <a:schemeClr val="tx1"/>
                </a:solidFill>
              </a:rPr>
              <a:t>// limit the results of the query</a:t>
            </a:r>
          </a:p>
          <a:p>
            <a:pPr marL="0" indent="0">
              <a:buNone/>
            </a:pPr>
            <a:r>
              <a:rPr lang="en-US" sz="2400" dirty="0" err="1">
                <a:solidFill>
                  <a:schemeClr val="tx1"/>
                </a:solidFill>
              </a:rPr>
              <a:t>Project.findAll</a:t>
            </a:r>
            <a:r>
              <a:rPr lang="en-US" sz="2400" dirty="0">
                <a:solidFill>
                  <a:schemeClr val="tx1"/>
                </a:solidFill>
              </a:rPr>
              <a:t>({ limit: 10 })</a:t>
            </a:r>
          </a:p>
          <a:p>
            <a:pPr marL="0" indent="0">
              <a:buNone/>
            </a:pPr>
            <a:endParaRPr lang="en-US" sz="2400" dirty="0">
              <a:solidFill>
                <a:schemeClr val="tx1"/>
              </a:solidFill>
            </a:endParaRPr>
          </a:p>
          <a:p>
            <a:pPr marL="0" indent="0">
              <a:buNone/>
            </a:pPr>
            <a:r>
              <a:rPr lang="en-US" sz="2400" dirty="0">
                <a:solidFill>
                  <a:schemeClr val="tx1"/>
                </a:solidFill>
              </a:rPr>
              <a:t>// step over the first 10 elements</a:t>
            </a:r>
          </a:p>
          <a:p>
            <a:pPr marL="0" indent="0">
              <a:buNone/>
            </a:pPr>
            <a:r>
              <a:rPr lang="en-US" sz="2400" dirty="0" err="1">
                <a:solidFill>
                  <a:schemeClr val="tx1"/>
                </a:solidFill>
              </a:rPr>
              <a:t>Project.findAll</a:t>
            </a:r>
            <a:r>
              <a:rPr lang="en-US" sz="2400" dirty="0">
                <a:solidFill>
                  <a:schemeClr val="tx1"/>
                </a:solidFill>
              </a:rPr>
              <a:t>({ offset: 10 })</a:t>
            </a:r>
          </a:p>
          <a:p>
            <a:pPr marL="0" indent="0">
              <a:buNone/>
            </a:pPr>
            <a:endParaRPr lang="en-US" sz="2400" dirty="0">
              <a:solidFill>
                <a:schemeClr val="tx1"/>
              </a:solidFill>
            </a:endParaRPr>
          </a:p>
          <a:p>
            <a:pPr marL="0" indent="0">
              <a:buNone/>
            </a:pPr>
            <a:r>
              <a:rPr lang="en-US" sz="2400" dirty="0">
                <a:solidFill>
                  <a:schemeClr val="tx1"/>
                </a:solidFill>
              </a:rPr>
              <a:t>// step over the first 10 elements, and take 2</a:t>
            </a:r>
          </a:p>
          <a:p>
            <a:pPr marL="0" indent="0">
              <a:buNone/>
            </a:pPr>
            <a:r>
              <a:rPr lang="en-US" sz="2400" dirty="0" err="1">
                <a:solidFill>
                  <a:schemeClr val="tx1"/>
                </a:solidFill>
              </a:rPr>
              <a:t>Project.findAll</a:t>
            </a:r>
            <a:r>
              <a:rPr lang="en-US" sz="2400" dirty="0">
                <a:solidFill>
                  <a:schemeClr val="tx1"/>
                </a:solidFill>
              </a:rPr>
              <a:t>({ offset: 10, limit: 2 </a:t>
            </a:r>
            <a:r>
              <a:rPr lang="en-US" sz="2400" dirty="0" smtClean="0">
                <a:solidFill>
                  <a:schemeClr val="tx1"/>
                </a:solidFill>
              </a:rPr>
              <a:t>})</a:t>
            </a:r>
            <a:endParaRPr lang="en-US" sz="2400" dirty="0">
              <a:solidFill>
                <a:schemeClr val="tx1"/>
              </a:solidFill>
            </a:endParaRPr>
          </a:p>
        </p:txBody>
      </p:sp>
    </p:spTree>
    <p:extLst>
      <p:ext uri="{BB962C8B-B14F-4D97-AF65-F5344CB8AC3E}">
        <p14:creationId xmlns:p14="http://schemas.microsoft.com/office/powerpoint/2010/main" val="32538208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QUERYING</a:t>
            </a:r>
            <a:endParaRPr lang="en-US" b="1" dirty="0"/>
          </a:p>
        </p:txBody>
      </p:sp>
      <p:sp>
        <p:nvSpPr>
          <p:cNvPr id="7" name="Content Placeholder 1"/>
          <p:cNvSpPr>
            <a:spLocks noGrp="1"/>
          </p:cNvSpPr>
          <p:nvPr>
            <p:ph idx="1"/>
          </p:nvPr>
        </p:nvSpPr>
        <p:spPr>
          <a:xfrm>
            <a:off x="1126835" y="1010207"/>
            <a:ext cx="9642764" cy="840627"/>
          </a:xfrm>
        </p:spPr>
        <p:txBody>
          <a:bodyPr>
            <a:normAutofit fontScale="70000" lnSpcReduction="20000"/>
          </a:bodyPr>
          <a:lstStyle/>
          <a:p>
            <a:pPr marL="0" indent="0">
              <a:buNone/>
            </a:pPr>
            <a:r>
              <a:rPr lang="en-US" sz="2667" b="1" dirty="0">
                <a:solidFill>
                  <a:schemeClr val="tx1"/>
                </a:solidFill>
              </a:rPr>
              <a:t> </a:t>
            </a:r>
            <a:r>
              <a:rPr lang="en-US" sz="2667" b="1" dirty="0" smtClean="0">
                <a:solidFill>
                  <a:schemeClr val="tx1"/>
                </a:solidFill>
              </a:rPr>
              <a:t>Attributes:</a:t>
            </a:r>
          </a:p>
          <a:p>
            <a:pPr marL="0" indent="0">
              <a:buNone/>
            </a:pPr>
            <a:r>
              <a:rPr lang="en-US" sz="2900" dirty="0" smtClean="0">
                <a:solidFill>
                  <a:schemeClr val="tx1"/>
                </a:solidFill>
              </a:rPr>
              <a:t>list </a:t>
            </a:r>
            <a:r>
              <a:rPr lang="en-US" sz="2900" dirty="0">
                <a:solidFill>
                  <a:schemeClr val="tx1"/>
                </a:solidFill>
              </a:rPr>
              <a:t>all the attributes of the model if you only want to add an aggregation</a:t>
            </a:r>
            <a:endParaRPr lang="en-US" sz="2133" dirty="0">
              <a:solidFill>
                <a:schemeClr val="tx1"/>
              </a:solidFill>
            </a:endParaRPr>
          </a:p>
        </p:txBody>
      </p:sp>
      <p:sp>
        <p:nvSpPr>
          <p:cNvPr id="2" name="Rectangle 1"/>
          <p:cNvSpPr>
            <a:spLocks noChangeArrowheads="1"/>
          </p:cNvSpPr>
          <p:nvPr/>
        </p:nvSpPr>
        <p:spPr bwMode="auto">
          <a:xfrm>
            <a:off x="300603" y="2441927"/>
            <a:ext cx="11891397"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This is a tiresome way of getting the number of hats...</a:t>
            </a:r>
            <a:b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Model.findAll({</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attributes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'id'</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'foo'</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'bar'</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'baz'</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'quz'</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.fn(</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'COUNT'</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.col(</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'hats'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'no_hats'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This is shorter, and less error prone because it still works if you add / remove attributes</a:t>
            </a:r>
            <a:b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Model.findAll({</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attributes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include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.fn(</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'COUNT'</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.col(</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'hats'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'no_hats'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SELECT id, foo, bar, baz, quz, COUNT(hats) AS no_hats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68833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QUERYING</a:t>
            </a:r>
            <a:endParaRPr lang="en-US" b="1" dirty="0"/>
          </a:p>
        </p:txBody>
      </p:sp>
      <p:sp>
        <p:nvSpPr>
          <p:cNvPr id="7" name="Content Placeholder 1"/>
          <p:cNvSpPr>
            <a:spLocks noGrp="1"/>
          </p:cNvSpPr>
          <p:nvPr>
            <p:ph idx="1"/>
          </p:nvPr>
        </p:nvSpPr>
        <p:spPr>
          <a:xfrm>
            <a:off x="1126835" y="1010207"/>
            <a:ext cx="9642764" cy="4922242"/>
          </a:xfrm>
        </p:spPr>
        <p:txBody>
          <a:bodyPr>
            <a:noAutofit/>
          </a:bodyPr>
          <a:lstStyle/>
          <a:p>
            <a:pPr>
              <a:buFont typeface="Arial" panose="020B0604020202020204" pitchFamily="34" charset="0"/>
              <a:buChar char="•"/>
            </a:pPr>
            <a:r>
              <a:rPr lang="en-US" sz="2400" dirty="0">
                <a:solidFill>
                  <a:schemeClr val="tx1"/>
                </a:solidFill>
              </a:rPr>
              <a:t>Attributes</a:t>
            </a:r>
          </a:p>
          <a:p>
            <a:pPr>
              <a:buFont typeface="Arial" panose="020B0604020202020204" pitchFamily="34" charset="0"/>
              <a:buChar char="•"/>
            </a:pPr>
            <a:r>
              <a:rPr lang="en-US" sz="2400" dirty="0">
                <a:solidFill>
                  <a:schemeClr val="tx1"/>
                </a:solidFill>
              </a:rPr>
              <a:t>Where</a:t>
            </a:r>
          </a:p>
          <a:p>
            <a:pPr lvl="1">
              <a:buFont typeface="Arial" panose="020B0604020202020204" pitchFamily="34" charset="0"/>
              <a:buChar char="•"/>
            </a:pPr>
            <a:r>
              <a:rPr lang="en-US" sz="1400" dirty="0" smtClean="0">
                <a:solidFill>
                  <a:schemeClr val="tx1"/>
                </a:solidFill>
              </a:rPr>
              <a:t>Basics						</a:t>
            </a:r>
            <a:r>
              <a:rPr lang="en-US" sz="1400" dirty="0" smtClean="0"/>
              <a:t>where</a:t>
            </a:r>
            <a:r>
              <a:rPr lang="en-US" sz="1400" dirty="0"/>
              <a:t>: { </a:t>
            </a:r>
            <a:r>
              <a:rPr lang="en-US" sz="1400" dirty="0" err="1"/>
              <a:t>authorId</a:t>
            </a:r>
            <a:r>
              <a:rPr lang="en-US" sz="1400" dirty="0"/>
              <a:t>: 2 } </a:t>
            </a:r>
            <a:endParaRPr lang="en-US" sz="1400" dirty="0">
              <a:solidFill>
                <a:schemeClr val="tx1"/>
              </a:solidFill>
            </a:endParaRPr>
          </a:p>
          <a:p>
            <a:pPr lvl="1">
              <a:buFont typeface="Arial" panose="020B0604020202020204" pitchFamily="34" charset="0"/>
              <a:buChar char="•"/>
            </a:pPr>
            <a:r>
              <a:rPr lang="en-US" sz="1400" dirty="0" smtClean="0">
                <a:solidFill>
                  <a:schemeClr val="tx1"/>
                </a:solidFill>
              </a:rPr>
              <a:t>Operators					</a:t>
            </a:r>
            <a:r>
              <a:rPr lang="en-US" sz="1400" dirty="0"/>
              <a:t>[</a:t>
            </a:r>
            <a:r>
              <a:rPr lang="en-US" sz="1400" dirty="0" err="1"/>
              <a:t>Op.or</a:t>
            </a:r>
            <a:r>
              <a:rPr lang="en-US" sz="1400" dirty="0"/>
              <a:t>]: [{a: 5}, {a: 6}] // (a = 5 OR a = 6) </a:t>
            </a:r>
            <a:endParaRPr lang="en-US" sz="1400" dirty="0">
              <a:solidFill>
                <a:schemeClr val="tx1"/>
              </a:solidFill>
            </a:endParaRPr>
          </a:p>
          <a:p>
            <a:pPr lvl="2">
              <a:buFont typeface="Arial" panose="020B0604020202020204" pitchFamily="34" charset="0"/>
              <a:buChar char="•"/>
            </a:pPr>
            <a:r>
              <a:rPr lang="en-US" sz="1400" dirty="0">
                <a:solidFill>
                  <a:schemeClr val="tx1"/>
                </a:solidFill>
              </a:rPr>
              <a:t>Range </a:t>
            </a:r>
            <a:r>
              <a:rPr lang="en-US" sz="1400" dirty="0" smtClean="0">
                <a:solidFill>
                  <a:schemeClr val="tx1"/>
                </a:solidFill>
              </a:rPr>
              <a:t>Operators			</a:t>
            </a:r>
            <a:r>
              <a:rPr lang="en-US" sz="1400" dirty="0"/>
              <a:t>[</a:t>
            </a:r>
            <a:r>
              <a:rPr lang="en-US" sz="1400" dirty="0" err="1"/>
              <a:t>Op.notBetween</a:t>
            </a:r>
            <a:r>
              <a:rPr lang="en-US" sz="1400" dirty="0"/>
              <a:t>]: [11, 15], // NOT BETWEEN 11 AND 15 </a:t>
            </a:r>
            <a:endParaRPr lang="en-US" sz="1400" dirty="0">
              <a:solidFill>
                <a:schemeClr val="tx1"/>
              </a:solidFill>
            </a:endParaRPr>
          </a:p>
          <a:p>
            <a:pPr lvl="2">
              <a:buFont typeface="Arial" panose="020B0604020202020204" pitchFamily="34" charset="0"/>
              <a:buChar char="•"/>
            </a:pPr>
            <a:r>
              <a:rPr lang="en-US" sz="1400" dirty="0" smtClean="0">
                <a:solidFill>
                  <a:schemeClr val="tx1"/>
                </a:solidFill>
              </a:rPr>
              <a:t>Combinations				</a:t>
            </a:r>
            <a:r>
              <a:rPr lang="en-US" sz="1400" dirty="0"/>
              <a:t>rank: { [</a:t>
            </a:r>
            <a:r>
              <a:rPr lang="en-US" sz="1400" dirty="0" err="1"/>
              <a:t>Op.or</a:t>
            </a:r>
            <a:r>
              <a:rPr lang="en-US" sz="1400" dirty="0"/>
              <a:t>]: { [</a:t>
            </a:r>
            <a:r>
              <a:rPr lang="en-US" sz="1400" dirty="0" err="1"/>
              <a:t>Op.lt</a:t>
            </a:r>
            <a:r>
              <a:rPr lang="en-US" sz="1400" dirty="0"/>
              <a:t>]: 1000, [</a:t>
            </a:r>
            <a:r>
              <a:rPr lang="en-US" sz="1400" dirty="0" err="1"/>
              <a:t>Op.eq</a:t>
            </a:r>
            <a:r>
              <a:rPr lang="en-US" sz="1400" dirty="0"/>
              <a:t>]: null } } </a:t>
            </a:r>
            <a:endParaRPr lang="en-US" sz="1400" dirty="0">
              <a:solidFill>
                <a:schemeClr val="tx1"/>
              </a:solidFill>
            </a:endParaRPr>
          </a:p>
          <a:p>
            <a:pPr lvl="2">
              <a:buFont typeface="Arial" panose="020B0604020202020204" pitchFamily="34" charset="0"/>
              <a:buChar char="•"/>
            </a:pPr>
            <a:r>
              <a:rPr lang="en-US" sz="1400" dirty="0">
                <a:solidFill>
                  <a:schemeClr val="tx1"/>
                </a:solidFill>
              </a:rPr>
              <a:t>Operators </a:t>
            </a:r>
            <a:r>
              <a:rPr lang="en-US" sz="1400" dirty="0" smtClean="0">
                <a:solidFill>
                  <a:schemeClr val="tx1"/>
                </a:solidFill>
              </a:rPr>
              <a:t>Aliases			</a:t>
            </a:r>
            <a:r>
              <a:rPr lang="en-US" sz="1400" dirty="0" err="1"/>
              <a:t>const</a:t>
            </a:r>
            <a:r>
              <a:rPr lang="en-US" sz="1400" dirty="0"/>
              <a:t> </a:t>
            </a:r>
            <a:r>
              <a:rPr lang="en-US" sz="1400" dirty="0" err="1"/>
              <a:t>operatorsAliases</a:t>
            </a:r>
            <a:r>
              <a:rPr lang="en-US" sz="1400" dirty="0"/>
              <a:t> = { $</a:t>
            </a:r>
            <a:r>
              <a:rPr lang="en-US" sz="1400" dirty="0" err="1"/>
              <a:t>gt</a:t>
            </a:r>
            <a:r>
              <a:rPr lang="en-US" sz="1400" dirty="0"/>
              <a:t>: Op.gt }  // $</a:t>
            </a:r>
            <a:r>
              <a:rPr lang="en-US" sz="1400" dirty="0" err="1"/>
              <a:t>gt</a:t>
            </a:r>
            <a:r>
              <a:rPr lang="en-US" sz="1400" dirty="0"/>
              <a:t>: 6 </a:t>
            </a:r>
            <a:endParaRPr lang="en-US" sz="1400" dirty="0">
              <a:solidFill>
                <a:schemeClr val="tx1"/>
              </a:solidFill>
            </a:endParaRPr>
          </a:p>
          <a:p>
            <a:pPr lvl="2">
              <a:buFont typeface="Arial" panose="020B0604020202020204" pitchFamily="34" charset="0"/>
              <a:buChar char="•"/>
            </a:pPr>
            <a:r>
              <a:rPr lang="en-US" sz="1400" dirty="0">
                <a:solidFill>
                  <a:schemeClr val="tx1"/>
                </a:solidFill>
              </a:rPr>
              <a:t>Operators </a:t>
            </a:r>
            <a:r>
              <a:rPr lang="en-US" sz="1400" dirty="0" smtClean="0">
                <a:solidFill>
                  <a:schemeClr val="tx1"/>
                </a:solidFill>
              </a:rPr>
              <a:t>security			</a:t>
            </a:r>
            <a:r>
              <a:rPr lang="en-US" sz="1400" dirty="0" err="1"/>
              <a:t>operatorsAliases</a:t>
            </a:r>
            <a:r>
              <a:rPr lang="en-US" sz="1400" dirty="0"/>
              <a:t>: { $and: </a:t>
            </a:r>
            <a:r>
              <a:rPr lang="en-US" sz="1400" dirty="0" err="1"/>
              <a:t>Op.and</a:t>
            </a:r>
            <a:r>
              <a:rPr lang="en-US" sz="1400" dirty="0"/>
              <a:t> }</a:t>
            </a:r>
            <a:endParaRPr lang="en-US" sz="1400" dirty="0">
              <a:solidFill>
                <a:schemeClr val="tx1"/>
              </a:solidFill>
            </a:endParaRPr>
          </a:p>
          <a:p>
            <a:pPr lvl="1">
              <a:buFont typeface="Arial" panose="020B0604020202020204" pitchFamily="34" charset="0"/>
              <a:buChar char="•"/>
            </a:pPr>
            <a:r>
              <a:rPr lang="en-US" sz="1400" dirty="0">
                <a:solidFill>
                  <a:schemeClr val="tx1"/>
                </a:solidFill>
              </a:rPr>
              <a:t>JSONB</a:t>
            </a:r>
          </a:p>
          <a:p>
            <a:pPr lvl="2">
              <a:buFont typeface="Arial" panose="020B0604020202020204" pitchFamily="34" charset="0"/>
              <a:buChar char="•"/>
            </a:pPr>
            <a:r>
              <a:rPr lang="en-US" sz="1400" dirty="0">
                <a:solidFill>
                  <a:schemeClr val="tx1"/>
                </a:solidFill>
              </a:rPr>
              <a:t>Nested object</a:t>
            </a:r>
          </a:p>
          <a:p>
            <a:pPr lvl="2">
              <a:buFont typeface="Arial" panose="020B0604020202020204" pitchFamily="34" charset="0"/>
              <a:buChar char="•"/>
            </a:pPr>
            <a:r>
              <a:rPr lang="en-US" sz="1400" dirty="0">
                <a:solidFill>
                  <a:schemeClr val="tx1"/>
                </a:solidFill>
              </a:rPr>
              <a:t>Nested key</a:t>
            </a:r>
          </a:p>
          <a:p>
            <a:pPr lvl="2">
              <a:buFont typeface="Arial" panose="020B0604020202020204" pitchFamily="34" charset="0"/>
              <a:buChar char="•"/>
            </a:pPr>
            <a:r>
              <a:rPr lang="en-US" sz="1400" dirty="0">
                <a:solidFill>
                  <a:schemeClr val="tx1"/>
                </a:solidFill>
              </a:rPr>
              <a:t>Containment</a:t>
            </a:r>
          </a:p>
          <a:p>
            <a:pPr lvl="1">
              <a:buFont typeface="Arial" panose="020B0604020202020204" pitchFamily="34" charset="0"/>
              <a:buChar char="•"/>
            </a:pPr>
            <a:r>
              <a:rPr lang="en-US" sz="1400" dirty="0">
                <a:solidFill>
                  <a:schemeClr val="tx1"/>
                </a:solidFill>
              </a:rPr>
              <a:t>Relations / </a:t>
            </a:r>
            <a:r>
              <a:rPr lang="en-US" sz="1400" dirty="0"/>
              <a:t>Associations			where: { state: </a:t>
            </a:r>
            <a:r>
              <a:rPr lang="en-US" sz="1400" dirty="0" err="1"/>
              <a:t>Sequelize.col</a:t>
            </a:r>
            <a:r>
              <a:rPr lang="en-US" sz="1400" dirty="0"/>
              <a:t>('</a:t>
            </a:r>
            <a:r>
              <a:rPr lang="en-US" sz="1400" dirty="0" err="1"/>
              <a:t>project.state</a:t>
            </a:r>
            <a:r>
              <a:rPr lang="en-US" sz="1400" dirty="0" smtClean="0"/>
              <a:t>')}</a:t>
            </a:r>
            <a:endParaRPr lang="en-US" sz="1400" dirty="0">
              <a:solidFill>
                <a:schemeClr val="tx1"/>
              </a:solidFill>
            </a:endParaRPr>
          </a:p>
          <a:p>
            <a:pPr>
              <a:buFont typeface="Arial" panose="020B0604020202020204" pitchFamily="34" charset="0"/>
              <a:buChar char="•"/>
            </a:pPr>
            <a:r>
              <a:rPr lang="en-US" sz="2400" dirty="0">
                <a:solidFill>
                  <a:schemeClr val="tx1"/>
                </a:solidFill>
              </a:rPr>
              <a:t>Pagination / </a:t>
            </a:r>
            <a:r>
              <a:rPr lang="en-US" sz="2400" dirty="0" smtClean="0">
                <a:solidFill>
                  <a:schemeClr val="tx1"/>
                </a:solidFill>
              </a:rPr>
              <a:t>Limiting</a:t>
            </a:r>
            <a:r>
              <a:rPr lang="en-US" sz="2400" dirty="0">
                <a:solidFill>
                  <a:schemeClr val="tx1"/>
                </a:solidFill>
              </a:rPr>
              <a:t>		</a:t>
            </a:r>
            <a:r>
              <a:rPr lang="en-US" sz="1400" dirty="0" err="1">
                <a:solidFill>
                  <a:schemeClr val="tx1"/>
                </a:solidFill>
              </a:rPr>
              <a:t>Project.findAll</a:t>
            </a:r>
            <a:r>
              <a:rPr lang="en-US" sz="1400" dirty="0">
                <a:solidFill>
                  <a:schemeClr val="tx1"/>
                </a:solidFill>
              </a:rPr>
              <a:t>({ offset: 5, limit: 5 </a:t>
            </a:r>
            <a:r>
              <a:rPr lang="en-US" sz="1400" dirty="0" smtClean="0">
                <a:solidFill>
                  <a:schemeClr val="tx1"/>
                </a:solidFill>
              </a:rPr>
              <a:t>})</a:t>
            </a:r>
            <a:endParaRPr lang="en-US" sz="2400" dirty="0">
              <a:solidFill>
                <a:schemeClr val="tx1"/>
              </a:solidFill>
            </a:endParaRPr>
          </a:p>
          <a:p>
            <a:pPr>
              <a:buFont typeface="Arial" panose="020B0604020202020204" pitchFamily="34" charset="0"/>
              <a:buChar char="•"/>
            </a:pPr>
            <a:r>
              <a:rPr lang="en-US" sz="2400" dirty="0" smtClean="0">
                <a:solidFill>
                  <a:schemeClr val="tx1"/>
                </a:solidFill>
              </a:rPr>
              <a:t>Ordering						</a:t>
            </a:r>
            <a:r>
              <a:rPr lang="en-US" sz="1400" dirty="0" smtClean="0">
                <a:solidFill>
                  <a:schemeClr val="tx1"/>
                </a:solidFill>
              </a:rPr>
              <a:t>order: ['title</a:t>
            </a:r>
            <a:r>
              <a:rPr lang="en-US" sz="1400" dirty="0">
                <a:solidFill>
                  <a:schemeClr val="tx1"/>
                </a:solidFill>
              </a:rPr>
              <a:t>', 'DESC']</a:t>
            </a:r>
            <a:endParaRPr lang="en-US" sz="2400" dirty="0">
              <a:solidFill>
                <a:schemeClr val="tx1"/>
              </a:solidFill>
            </a:endParaRPr>
          </a:p>
        </p:txBody>
      </p:sp>
      <p:pic>
        <p:nvPicPr>
          <p:cNvPr id="3" name="Рисунок 2"/>
          <p:cNvPicPr>
            <a:picLocks noChangeAspect="1"/>
          </p:cNvPicPr>
          <p:nvPr/>
        </p:nvPicPr>
        <p:blipFill>
          <a:blip r:embed="rId3"/>
          <a:stretch>
            <a:fillRect/>
          </a:stretch>
        </p:blipFill>
        <p:spPr>
          <a:xfrm>
            <a:off x="4801297" y="3727644"/>
            <a:ext cx="5379766" cy="1086744"/>
          </a:xfrm>
          <a:prstGeom prst="rect">
            <a:avLst/>
          </a:prstGeom>
        </p:spPr>
      </p:pic>
    </p:spTree>
    <p:extLst>
      <p:ext uri="{BB962C8B-B14F-4D97-AF65-F5344CB8AC3E}">
        <p14:creationId xmlns:p14="http://schemas.microsoft.com/office/powerpoint/2010/main" val="1300511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ASSOCIATIONS</a:t>
            </a:r>
            <a:endParaRPr lang="en-US" b="1" dirty="0"/>
          </a:p>
        </p:txBody>
      </p:sp>
      <p:sp>
        <p:nvSpPr>
          <p:cNvPr id="7" name="Content Placeholder 1"/>
          <p:cNvSpPr>
            <a:spLocks noGrp="1"/>
          </p:cNvSpPr>
          <p:nvPr>
            <p:ph idx="1"/>
          </p:nvPr>
        </p:nvSpPr>
        <p:spPr>
          <a:xfrm>
            <a:off x="1126835" y="1010207"/>
            <a:ext cx="9642764" cy="840627"/>
          </a:xfrm>
        </p:spPr>
        <p:txBody>
          <a:bodyPr>
            <a:normAutofit/>
          </a:bodyPr>
          <a:lstStyle/>
          <a:p>
            <a:pPr marL="0" indent="0">
              <a:buNone/>
            </a:pPr>
            <a:r>
              <a:rPr lang="en-US" sz="2667" b="1" dirty="0">
                <a:solidFill>
                  <a:schemeClr val="tx1"/>
                </a:solidFill>
              </a:rPr>
              <a:t> One-To-One associations</a:t>
            </a:r>
            <a:endParaRPr lang="en-US" sz="2133" dirty="0">
              <a:solidFill>
                <a:schemeClr val="tx1"/>
              </a:solidFill>
            </a:endParaRPr>
          </a:p>
        </p:txBody>
      </p:sp>
      <p:sp>
        <p:nvSpPr>
          <p:cNvPr id="3" name="Rectangle 1"/>
          <p:cNvSpPr>
            <a:spLocks noChangeArrowheads="1"/>
          </p:cNvSpPr>
          <p:nvPr/>
        </p:nvSpPr>
        <p:spPr bwMode="auto">
          <a:xfrm>
            <a:off x="749148" y="2017174"/>
            <a:ext cx="11246990" cy="144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Player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'player'</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attributes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Team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'team'</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attributes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Player</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.belongsTo(</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Team</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Will add a teamId attribute to Player to hold the primary key value for Team</a:t>
            </a:r>
            <a:b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37282" y="3739653"/>
            <a:ext cx="9313768"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'user'</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attributes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UserRole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'userRole'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attributes */</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.belongsTo(</a:t>
            </a:r>
            <a:r>
              <a:rPr kumimoji="0" lang="en-US" altLang="en-US" sz="14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UserRole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as</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'role'</a:t>
            </a:r>
            <a:r>
              <a:rPr kumimoji="0" lang="en-US" altLang="en-US" sz="14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Adds roleId to user rather than userRoleId</a:t>
            </a: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3074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800" dirty="0" smtClean="0"/>
              <a:t>DEFINITION OF A RELATION DATABASE</a:t>
            </a:r>
            <a:endParaRPr lang="en-US" sz="2800" dirty="0"/>
          </a:p>
        </p:txBody>
      </p:sp>
      <p:sp>
        <p:nvSpPr>
          <p:cNvPr id="5" name="Rectangle 3"/>
          <p:cNvSpPr>
            <a:spLocks noGrp="1" noChangeArrowheads="1"/>
          </p:cNvSpPr>
          <p:nvPr>
            <p:ph type="body" idx="4294967295"/>
          </p:nvPr>
        </p:nvSpPr>
        <p:spPr>
          <a:xfrm>
            <a:off x="1404651" y="1342069"/>
            <a:ext cx="8077199" cy="708528"/>
          </a:xfrm>
          <a:prstGeom prst="rect">
            <a:avLst/>
          </a:prstGeom>
          <a:noFill/>
          <a:ln/>
        </p:spPr>
        <p:txBody>
          <a:bodyPr wrap="square" lIns="92075" tIns="46038" rIns="92075" bIns="46038">
            <a:spAutoFit/>
          </a:bodyPr>
          <a:lstStyle/>
          <a:p>
            <a:pPr algn="ctr">
              <a:buNone/>
            </a:pPr>
            <a:r>
              <a:rPr lang="en-US" sz="2000" dirty="0">
                <a:latin typeface="Helvetica LT Std"/>
              </a:rPr>
              <a:t>A </a:t>
            </a:r>
            <a:r>
              <a:rPr lang="en-US" sz="2000" dirty="0" smtClean="0">
                <a:latin typeface="Helvetica LT Std"/>
              </a:rPr>
              <a:t>relational </a:t>
            </a:r>
            <a:r>
              <a:rPr lang="en-US" sz="2000" dirty="0">
                <a:latin typeface="Helvetica LT Std"/>
              </a:rPr>
              <a:t>database is a </a:t>
            </a:r>
            <a:r>
              <a:rPr lang="en-US" sz="2000" dirty="0" smtClean="0">
                <a:latin typeface="Helvetica LT Std"/>
              </a:rPr>
              <a:t>collection </a:t>
            </a:r>
            <a:r>
              <a:rPr lang="en-US" sz="2000" dirty="0">
                <a:latin typeface="Helvetica LT Std"/>
              </a:rPr>
              <a:t>of relations or two-dimensional tables.</a:t>
            </a:r>
            <a:endParaRPr lang="ru-RU" sz="2000" dirty="0"/>
          </a:p>
        </p:txBody>
      </p:sp>
      <p:sp>
        <p:nvSpPr>
          <p:cNvPr id="6" name="Rectangle 4"/>
          <p:cNvSpPr>
            <a:spLocks noChangeArrowheads="1"/>
          </p:cNvSpPr>
          <p:nvPr/>
        </p:nvSpPr>
        <p:spPr bwMode="ltGray">
          <a:xfrm>
            <a:off x="4601876" y="2689857"/>
            <a:ext cx="1662113" cy="1030287"/>
          </a:xfrm>
          <a:prstGeom prst="rect">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miter lim="800000"/>
            <a:headEnd/>
            <a:tailEnd/>
          </a:ln>
          <a:effectLst/>
        </p:spPr>
        <p:txBody>
          <a:bodyPr wrap="none" anchor="ctr"/>
          <a:lstStyle/>
          <a:p>
            <a:endParaRPr lang="en-US"/>
          </a:p>
        </p:txBody>
      </p:sp>
      <p:sp>
        <p:nvSpPr>
          <p:cNvPr id="8" name="Oval 5"/>
          <p:cNvSpPr>
            <a:spLocks noChangeArrowheads="1"/>
          </p:cNvSpPr>
          <p:nvPr/>
        </p:nvSpPr>
        <p:spPr bwMode="ltGray">
          <a:xfrm>
            <a:off x="4601876" y="2340607"/>
            <a:ext cx="1662113" cy="660400"/>
          </a:xfrm>
          <a:prstGeom prst="ellipse">
            <a:avLst/>
          </a:prstGeom>
          <a:gradFill rotWithShape="0">
            <a:gsLst>
              <a:gs pos="0">
                <a:srgbClr val="B2B2B2">
                  <a:gamma/>
                  <a:shade val="89804"/>
                  <a:invGamma/>
                </a:srgbClr>
              </a:gs>
              <a:gs pos="100000">
                <a:srgbClr val="B2B2B2"/>
              </a:gs>
            </a:gsLst>
            <a:lin ang="5400000" scaled="1"/>
          </a:gradFill>
          <a:ln w="9525">
            <a:noFill/>
            <a:round/>
            <a:headEnd/>
            <a:tailEnd/>
          </a:ln>
          <a:effectLst/>
        </p:spPr>
        <p:txBody>
          <a:bodyPr wrap="none" anchor="ctr"/>
          <a:lstStyle/>
          <a:p>
            <a:endParaRPr lang="en-US"/>
          </a:p>
        </p:txBody>
      </p:sp>
      <p:sp>
        <p:nvSpPr>
          <p:cNvPr id="9" name="Oval 6"/>
          <p:cNvSpPr>
            <a:spLocks noChangeArrowheads="1"/>
          </p:cNvSpPr>
          <p:nvPr/>
        </p:nvSpPr>
        <p:spPr bwMode="ltGray">
          <a:xfrm>
            <a:off x="4601876" y="3399469"/>
            <a:ext cx="1662113" cy="660400"/>
          </a:xfrm>
          <a:prstGeom prst="ellipse">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round/>
            <a:headEnd/>
            <a:tailEnd/>
          </a:ln>
          <a:effectLst/>
        </p:spPr>
        <p:txBody>
          <a:bodyPr wrap="none" anchor="ctr"/>
          <a:lstStyle/>
          <a:p>
            <a:endParaRPr lang="en-US"/>
          </a:p>
        </p:txBody>
      </p:sp>
      <p:sp>
        <p:nvSpPr>
          <p:cNvPr id="10" name="Rectangle 7"/>
          <p:cNvSpPr>
            <a:spLocks noChangeArrowheads="1"/>
          </p:cNvSpPr>
          <p:nvPr/>
        </p:nvSpPr>
        <p:spPr bwMode="auto">
          <a:xfrm>
            <a:off x="4884451" y="2469194"/>
            <a:ext cx="1085850" cy="336550"/>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en-US" sz="1600">
                <a:solidFill>
                  <a:srgbClr val="FFFFFF"/>
                </a:solidFill>
                <a:effectLst>
                  <a:outerShdw blurRad="38100" dist="38100" dir="2700000" algn="tl">
                    <a:srgbClr val="C0C0C0"/>
                  </a:outerShdw>
                </a:effectLst>
                <a:latin typeface="Arial" pitchFamily="34" charset="0"/>
              </a:rPr>
              <a:t>Database</a:t>
            </a:r>
            <a:endParaRPr lang="ru-RU" sz="2200">
              <a:solidFill>
                <a:srgbClr val="FFFFFF"/>
              </a:solidFill>
              <a:effectLst>
                <a:outerShdw blurRad="38100" dist="38100" dir="2700000" algn="tl">
                  <a:srgbClr val="C0C0C0"/>
                </a:outerShdw>
              </a:effectLst>
              <a:latin typeface="Arial" pitchFamily="34" charset="0"/>
            </a:endParaRPr>
          </a:p>
        </p:txBody>
      </p:sp>
      <p:grpSp>
        <p:nvGrpSpPr>
          <p:cNvPr id="11" name="Group 8"/>
          <p:cNvGrpSpPr>
            <a:grpSpLocks/>
          </p:cNvGrpSpPr>
          <p:nvPr/>
        </p:nvGrpSpPr>
        <p:grpSpPr bwMode="auto">
          <a:xfrm>
            <a:off x="4787614" y="3139119"/>
            <a:ext cx="1198562" cy="725488"/>
            <a:chOff x="2419" y="1908"/>
            <a:chExt cx="755" cy="457"/>
          </a:xfrm>
        </p:grpSpPr>
        <p:sp>
          <p:nvSpPr>
            <p:cNvPr id="12" name="Rectangle 9"/>
            <p:cNvSpPr>
              <a:spLocks noChangeArrowheads="1"/>
            </p:cNvSpPr>
            <p:nvPr/>
          </p:nvSpPr>
          <p:spPr bwMode="blackWhite">
            <a:xfrm>
              <a:off x="2419" y="1908"/>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3" name="Rectangle 10"/>
            <p:cNvSpPr>
              <a:spLocks noChangeArrowheads="1"/>
            </p:cNvSpPr>
            <p:nvPr/>
          </p:nvSpPr>
          <p:spPr bwMode="blackWhite">
            <a:xfrm>
              <a:off x="2690" y="1908"/>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4" name="Rectangle 11"/>
            <p:cNvSpPr>
              <a:spLocks noChangeArrowheads="1"/>
            </p:cNvSpPr>
            <p:nvPr/>
          </p:nvSpPr>
          <p:spPr bwMode="blackWhite">
            <a:xfrm>
              <a:off x="2959" y="1908"/>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5" name="Rectangle 12"/>
            <p:cNvSpPr>
              <a:spLocks noChangeArrowheads="1"/>
            </p:cNvSpPr>
            <p:nvPr/>
          </p:nvSpPr>
          <p:spPr bwMode="blackWhite">
            <a:xfrm>
              <a:off x="2420" y="2079"/>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6" name="Rectangle 13"/>
            <p:cNvSpPr>
              <a:spLocks noChangeArrowheads="1"/>
            </p:cNvSpPr>
            <p:nvPr/>
          </p:nvSpPr>
          <p:spPr bwMode="blackWhite">
            <a:xfrm>
              <a:off x="2691" y="2079"/>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7" name="Rectangle 14"/>
            <p:cNvSpPr>
              <a:spLocks noChangeArrowheads="1"/>
            </p:cNvSpPr>
            <p:nvPr/>
          </p:nvSpPr>
          <p:spPr bwMode="blackWhite">
            <a:xfrm>
              <a:off x="2960" y="2079"/>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8" name="Rectangle 15"/>
            <p:cNvSpPr>
              <a:spLocks noChangeArrowheads="1"/>
            </p:cNvSpPr>
            <p:nvPr/>
          </p:nvSpPr>
          <p:spPr bwMode="blackWhite">
            <a:xfrm>
              <a:off x="2420" y="2247"/>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19" name="Rectangle 16"/>
            <p:cNvSpPr>
              <a:spLocks noChangeArrowheads="1"/>
            </p:cNvSpPr>
            <p:nvPr/>
          </p:nvSpPr>
          <p:spPr bwMode="blackWhite">
            <a:xfrm>
              <a:off x="2691" y="2247"/>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sp>
          <p:nvSpPr>
            <p:cNvPr id="20" name="Rectangle 17"/>
            <p:cNvSpPr>
              <a:spLocks noChangeArrowheads="1"/>
            </p:cNvSpPr>
            <p:nvPr/>
          </p:nvSpPr>
          <p:spPr bwMode="blackWhite">
            <a:xfrm>
              <a:off x="2960" y="2247"/>
              <a:ext cx="214" cy="118"/>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p:spPr>
          <p:txBody>
            <a:bodyPr wrap="none" anchor="ctr"/>
            <a:lstStyle/>
            <a:p>
              <a:endParaRPr lang="en-US"/>
            </a:p>
          </p:txBody>
        </p:sp>
      </p:grpSp>
      <p:grpSp>
        <p:nvGrpSpPr>
          <p:cNvPr id="21" name="Group 18"/>
          <p:cNvGrpSpPr>
            <a:grpSpLocks/>
          </p:cNvGrpSpPr>
          <p:nvPr/>
        </p:nvGrpSpPr>
        <p:grpSpPr bwMode="auto">
          <a:xfrm>
            <a:off x="5519451" y="3672519"/>
            <a:ext cx="3811588" cy="2362200"/>
            <a:chOff x="2880" y="2244"/>
            <a:chExt cx="2401" cy="1488"/>
          </a:xfrm>
        </p:grpSpPr>
        <p:sp>
          <p:nvSpPr>
            <p:cNvPr id="22" name="Freeform 19"/>
            <p:cNvSpPr>
              <a:spLocks/>
            </p:cNvSpPr>
            <p:nvPr/>
          </p:nvSpPr>
          <p:spPr bwMode="blackWhite">
            <a:xfrm>
              <a:off x="2880" y="2244"/>
              <a:ext cx="2401" cy="708"/>
            </a:xfrm>
            <a:custGeom>
              <a:avLst/>
              <a:gdLst/>
              <a:ahLst/>
              <a:cxnLst>
                <a:cxn ang="0">
                  <a:pos x="246" y="0"/>
                </a:cxn>
                <a:cxn ang="0">
                  <a:pos x="2400" y="707"/>
                </a:cxn>
                <a:cxn ang="0">
                  <a:pos x="0" y="707"/>
                </a:cxn>
                <a:cxn ang="0">
                  <a:pos x="73" y="0"/>
                </a:cxn>
                <a:cxn ang="0">
                  <a:pos x="246" y="0"/>
                </a:cxn>
              </a:cxnLst>
              <a:rect l="0" t="0" r="r" b="b"/>
              <a:pathLst>
                <a:path w="2401" h="708">
                  <a:moveTo>
                    <a:pt x="246" y="0"/>
                  </a:moveTo>
                  <a:lnTo>
                    <a:pt x="2400" y="707"/>
                  </a:lnTo>
                  <a:lnTo>
                    <a:pt x="0" y="707"/>
                  </a:lnTo>
                  <a:lnTo>
                    <a:pt x="73" y="0"/>
                  </a:lnTo>
                  <a:lnTo>
                    <a:pt x="246" y="0"/>
                  </a:lnTo>
                </a:path>
              </a:pathLst>
            </a:custGeom>
            <a:solidFill>
              <a:srgbClr val="FF3300">
                <a:alpha val="50000"/>
              </a:srgbClr>
            </a:solidFill>
            <a:ln w="9525" cap="rnd">
              <a:noFill/>
              <a:round/>
              <a:headEnd/>
              <a:tailEnd/>
            </a:ln>
            <a:effectLst/>
          </p:spPr>
          <p:txBody>
            <a:bodyPr/>
            <a:lstStyle/>
            <a:p>
              <a:endParaRPr lang="en-US"/>
            </a:p>
          </p:txBody>
        </p:sp>
        <p:sp>
          <p:nvSpPr>
            <p:cNvPr id="23" name="Rectangle 20"/>
            <p:cNvSpPr>
              <a:spLocks noChangeArrowheads="1"/>
            </p:cNvSpPr>
            <p:nvPr/>
          </p:nvSpPr>
          <p:spPr bwMode="blackWhite">
            <a:xfrm>
              <a:off x="2888" y="2940"/>
              <a:ext cx="2378" cy="786"/>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a:outerShdw dist="53882" dir="2700000" algn="ctr" rotWithShape="0">
                <a:srgbClr val="000000"/>
              </a:outerShdw>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DEPTNO  DNAME  		LOC</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a:t>
              </a:r>
              <a:r>
                <a:rPr lang="ru-RU" sz="1200" dirty="0" smtClean="0">
                  <a:solidFill>
                    <a:srgbClr val="000000"/>
                  </a:solidFill>
                  <a:latin typeface="Courier New" pitchFamily="49" charset="0"/>
                </a:rPr>
                <a:t>   </a:t>
              </a:r>
              <a:r>
                <a:rPr lang="ru-RU" sz="1200" dirty="0">
                  <a:solidFill>
                    <a:srgbClr val="000000"/>
                  </a:solidFill>
                  <a:latin typeface="Courier New" pitchFamily="49" charset="0"/>
                </a:rPr>
                <a:t>10  ACCOUNTING  	NEW YORK</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20  RESEARCH    	DALLAS</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30  SALES       	CHICAGO</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40  OPERATIONS 	BOSTON</a:t>
              </a:r>
            </a:p>
          </p:txBody>
        </p:sp>
        <p:sp>
          <p:nvSpPr>
            <p:cNvPr id="24" name="Rectangle 21"/>
            <p:cNvSpPr>
              <a:spLocks noChangeArrowheads="1"/>
            </p:cNvSpPr>
            <p:nvPr/>
          </p:nvSpPr>
          <p:spPr bwMode="blackWhite">
            <a:xfrm>
              <a:off x="2978" y="2687"/>
              <a:ext cx="1340" cy="231"/>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en-US" sz="1800" b="0">
                  <a:solidFill>
                    <a:srgbClr val="FFFFCC"/>
                  </a:solidFill>
                  <a:effectLst>
                    <a:outerShdw blurRad="38100" dist="38100" dir="2700000" algn="tl">
                      <a:srgbClr val="C0C0C0"/>
                    </a:outerShdw>
                  </a:effectLst>
                  <a:latin typeface="Arial" pitchFamily="34" charset="0"/>
                </a:rPr>
                <a:t>Table name</a:t>
              </a:r>
              <a:r>
                <a:rPr lang="ru-RU" sz="1800" b="0">
                  <a:solidFill>
                    <a:srgbClr val="FFFFCC"/>
                  </a:solidFill>
                  <a:effectLst>
                    <a:outerShdw blurRad="38100" dist="38100" dir="2700000" algn="tl">
                      <a:srgbClr val="C0C0C0"/>
                    </a:outerShdw>
                  </a:effectLst>
                  <a:latin typeface="Arial" pitchFamily="34" charset="0"/>
                </a:rPr>
                <a:t>: </a:t>
              </a:r>
              <a:r>
                <a:rPr lang="ru-RU" sz="1800">
                  <a:solidFill>
                    <a:srgbClr val="FFFFCC"/>
                  </a:solidFill>
                  <a:effectLst>
                    <a:outerShdw blurRad="38100" dist="38100" dir="2700000" algn="tl">
                      <a:srgbClr val="C0C0C0"/>
                    </a:outerShdw>
                  </a:effectLst>
                  <a:latin typeface="Arial" pitchFamily="34" charset="0"/>
                </a:rPr>
                <a:t>DEPT</a:t>
              </a:r>
            </a:p>
          </p:txBody>
        </p:sp>
        <p:sp>
          <p:nvSpPr>
            <p:cNvPr id="25" name="Line 22"/>
            <p:cNvSpPr>
              <a:spLocks noChangeShapeType="1"/>
            </p:cNvSpPr>
            <p:nvPr/>
          </p:nvSpPr>
          <p:spPr bwMode="blackWhite">
            <a:xfrm>
              <a:off x="2896" y="3116"/>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26" name="Line 23"/>
            <p:cNvSpPr>
              <a:spLocks noChangeShapeType="1"/>
            </p:cNvSpPr>
            <p:nvPr/>
          </p:nvSpPr>
          <p:spPr bwMode="blackWhite">
            <a:xfrm>
              <a:off x="2896" y="3264"/>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27" name="Line 24"/>
            <p:cNvSpPr>
              <a:spLocks noChangeShapeType="1"/>
            </p:cNvSpPr>
            <p:nvPr/>
          </p:nvSpPr>
          <p:spPr bwMode="blackWhite">
            <a:xfrm>
              <a:off x="2896" y="3412"/>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28" name="Line 25"/>
            <p:cNvSpPr>
              <a:spLocks noChangeShapeType="1"/>
            </p:cNvSpPr>
            <p:nvPr/>
          </p:nvSpPr>
          <p:spPr bwMode="blackWhite">
            <a:xfrm>
              <a:off x="2896" y="3560"/>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29" name="Line 26"/>
            <p:cNvSpPr>
              <a:spLocks noChangeShapeType="1"/>
            </p:cNvSpPr>
            <p:nvPr/>
          </p:nvSpPr>
          <p:spPr bwMode="blackWhite">
            <a:xfrm>
              <a:off x="3340" y="2940"/>
              <a:ext cx="0" cy="792"/>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30" name="Line 27"/>
            <p:cNvSpPr>
              <a:spLocks noChangeShapeType="1"/>
            </p:cNvSpPr>
            <p:nvPr/>
          </p:nvSpPr>
          <p:spPr bwMode="blackWhite">
            <a:xfrm>
              <a:off x="4092" y="2940"/>
              <a:ext cx="0" cy="792"/>
            </a:xfrm>
            <a:prstGeom prst="line">
              <a:avLst/>
            </a:prstGeom>
            <a:noFill/>
            <a:ln w="12700">
              <a:solidFill>
                <a:srgbClr val="000000"/>
              </a:solidFill>
              <a:round/>
              <a:headEnd type="none" w="sm" len="sm"/>
              <a:tailEnd type="none" w="sm" len="sm"/>
            </a:ln>
            <a:effectLst/>
          </p:spPr>
          <p:txBody>
            <a:bodyPr wrap="none" anchor="ctr"/>
            <a:lstStyle/>
            <a:p>
              <a:endParaRPr lang="en-US"/>
            </a:p>
          </p:txBody>
        </p:sp>
      </p:grpSp>
      <p:grpSp>
        <p:nvGrpSpPr>
          <p:cNvPr id="31" name="Group 28"/>
          <p:cNvGrpSpPr>
            <a:grpSpLocks/>
          </p:cNvGrpSpPr>
          <p:nvPr/>
        </p:nvGrpSpPr>
        <p:grpSpPr bwMode="auto">
          <a:xfrm>
            <a:off x="1623726" y="3672519"/>
            <a:ext cx="3787775" cy="2362200"/>
            <a:chOff x="426" y="2244"/>
            <a:chExt cx="2386" cy="1488"/>
          </a:xfrm>
        </p:grpSpPr>
        <p:sp>
          <p:nvSpPr>
            <p:cNvPr id="32" name="Freeform 29"/>
            <p:cNvSpPr>
              <a:spLocks/>
            </p:cNvSpPr>
            <p:nvPr/>
          </p:nvSpPr>
          <p:spPr bwMode="blackWhite">
            <a:xfrm>
              <a:off x="426" y="2244"/>
              <a:ext cx="2373" cy="717"/>
            </a:xfrm>
            <a:custGeom>
              <a:avLst/>
              <a:gdLst/>
              <a:ahLst/>
              <a:cxnLst>
                <a:cxn ang="0">
                  <a:pos x="2009" y="0"/>
                </a:cxn>
                <a:cxn ang="0">
                  <a:pos x="0" y="707"/>
                </a:cxn>
                <a:cxn ang="0">
                  <a:pos x="2372" y="716"/>
                </a:cxn>
                <a:cxn ang="0">
                  <a:pos x="2181" y="0"/>
                </a:cxn>
                <a:cxn ang="0">
                  <a:pos x="2009" y="0"/>
                </a:cxn>
              </a:cxnLst>
              <a:rect l="0" t="0" r="r" b="b"/>
              <a:pathLst>
                <a:path w="2373" h="717">
                  <a:moveTo>
                    <a:pt x="2009" y="0"/>
                  </a:moveTo>
                  <a:lnTo>
                    <a:pt x="0" y="707"/>
                  </a:lnTo>
                  <a:lnTo>
                    <a:pt x="2372" y="716"/>
                  </a:lnTo>
                  <a:lnTo>
                    <a:pt x="2181" y="0"/>
                  </a:lnTo>
                  <a:lnTo>
                    <a:pt x="2009" y="0"/>
                  </a:lnTo>
                </a:path>
              </a:pathLst>
            </a:custGeom>
            <a:solidFill>
              <a:srgbClr val="FF3300">
                <a:alpha val="50000"/>
              </a:srgbClr>
            </a:solidFill>
            <a:ln w="9525" cap="rnd">
              <a:noFill/>
              <a:round/>
              <a:headEnd/>
              <a:tailEnd/>
            </a:ln>
            <a:effectLst/>
          </p:spPr>
          <p:txBody>
            <a:bodyPr/>
            <a:lstStyle/>
            <a:p>
              <a:endParaRPr lang="en-US"/>
            </a:p>
          </p:txBody>
        </p:sp>
        <p:sp>
          <p:nvSpPr>
            <p:cNvPr id="33" name="Rectangle 30"/>
            <p:cNvSpPr>
              <a:spLocks noChangeArrowheads="1"/>
            </p:cNvSpPr>
            <p:nvPr/>
          </p:nvSpPr>
          <p:spPr bwMode="blackWhite">
            <a:xfrm>
              <a:off x="432" y="2940"/>
              <a:ext cx="2378" cy="786"/>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a:outerShdw dist="53882" dir="2700000" algn="ctr" rotWithShape="0">
                <a:srgbClr val="000000"/>
              </a:outerShdw>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EMPNO     ENAME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JOB</a:t>
              </a:r>
              <a:r>
                <a:rPr lang="ru-RU" sz="1200" dirty="0">
                  <a:solidFill>
                    <a:srgbClr val="000000"/>
                  </a:solidFill>
                  <a:latin typeface="Courier New" pitchFamily="49" charset="0"/>
                </a:rPr>
                <a:t>	</a:t>
              </a:r>
              <a:r>
                <a:rPr lang="en-US" sz="1200" dirty="0">
                  <a:solidFill>
                    <a:srgbClr val="000000"/>
                  </a:solidFill>
                  <a:latin typeface="Courier New" pitchFamily="49" charset="0"/>
                </a:rPr>
                <a:t>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DEPTNO</a:t>
              </a:r>
              <a:endParaRPr lang="ru-RU" sz="1200" dirty="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7839     KING      </a:t>
              </a:r>
              <a:r>
                <a:rPr lang="ru-RU" sz="1200" dirty="0" smtClean="0">
                  <a:solidFill>
                    <a:srgbClr val="000000"/>
                  </a:solidFill>
                  <a:latin typeface="Courier New" pitchFamily="49" charset="0"/>
                </a:rPr>
                <a:t>PRESIDENT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 </a:t>
              </a:r>
              <a:r>
                <a:rPr lang="ru-RU" sz="1200" dirty="0">
                  <a:solidFill>
                    <a:srgbClr val="000000"/>
                  </a:solidFill>
                  <a:latin typeface="Courier New" pitchFamily="49" charset="0"/>
                </a:rPr>
                <a:t>10</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7698     BLAKE      </a:t>
              </a:r>
              <a:r>
                <a:rPr lang="ru-RU" sz="1200" dirty="0" smtClean="0">
                  <a:solidFill>
                    <a:srgbClr val="000000"/>
                  </a:solidFill>
                  <a:latin typeface="Courier New" pitchFamily="49" charset="0"/>
                </a:rPr>
                <a:t>MANAGER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 30</a:t>
              </a:r>
              <a:endParaRPr lang="ru-RU" sz="1200" dirty="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7782     CLARK      </a:t>
              </a:r>
              <a:r>
                <a:rPr lang="ru-RU" sz="1200" dirty="0" smtClean="0">
                  <a:solidFill>
                    <a:srgbClr val="000000"/>
                  </a:solidFill>
                  <a:latin typeface="Courier New" pitchFamily="49" charset="0"/>
                </a:rPr>
                <a:t>MANAGER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10</a:t>
              </a:r>
              <a:endParaRPr lang="ru-RU" sz="1200" dirty="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7566     JONES      </a:t>
              </a:r>
              <a:r>
                <a:rPr lang="ru-RU" sz="1200" dirty="0" smtClean="0">
                  <a:solidFill>
                    <a:srgbClr val="000000"/>
                  </a:solidFill>
                  <a:latin typeface="Courier New" pitchFamily="49" charset="0"/>
                </a:rPr>
                <a:t>MANAGER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20</a:t>
              </a:r>
              <a:endParaRPr lang="ru-RU" sz="1200" dirty="0">
                <a:solidFill>
                  <a:srgbClr val="000000"/>
                </a:solidFill>
                <a:latin typeface="Courier New" pitchFamily="49" charset="0"/>
              </a:endParaRPr>
            </a:p>
          </p:txBody>
        </p:sp>
        <p:sp>
          <p:nvSpPr>
            <p:cNvPr id="34" name="Rectangle 31"/>
            <p:cNvSpPr>
              <a:spLocks noChangeArrowheads="1"/>
            </p:cNvSpPr>
            <p:nvPr/>
          </p:nvSpPr>
          <p:spPr bwMode="blackWhite">
            <a:xfrm>
              <a:off x="1352" y="2687"/>
              <a:ext cx="1268" cy="231"/>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en-US" sz="1800" b="0">
                  <a:solidFill>
                    <a:srgbClr val="FFFFCC"/>
                  </a:solidFill>
                  <a:effectLst>
                    <a:outerShdw blurRad="38100" dist="38100" dir="2700000" algn="tl">
                      <a:srgbClr val="C0C0C0"/>
                    </a:outerShdw>
                  </a:effectLst>
                  <a:latin typeface="Arial" pitchFamily="34" charset="0"/>
                </a:rPr>
                <a:t>Table name</a:t>
              </a:r>
              <a:r>
                <a:rPr lang="ru-RU" sz="1800" b="0">
                  <a:solidFill>
                    <a:srgbClr val="FFFFCC"/>
                  </a:solidFill>
                  <a:effectLst>
                    <a:outerShdw blurRad="38100" dist="38100" dir="2700000" algn="tl">
                      <a:srgbClr val="C0C0C0"/>
                    </a:outerShdw>
                  </a:effectLst>
                  <a:latin typeface="Arial" pitchFamily="34" charset="0"/>
                </a:rPr>
                <a:t>: </a:t>
              </a:r>
              <a:r>
                <a:rPr lang="ru-RU" sz="1800">
                  <a:solidFill>
                    <a:srgbClr val="FFFFCC"/>
                  </a:solidFill>
                  <a:effectLst>
                    <a:outerShdw blurRad="38100" dist="38100" dir="2700000" algn="tl">
                      <a:srgbClr val="C0C0C0"/>
                    </a:outerShdw>
                  </a:effectLst>
                  <a:latin typeface="Arial" pitchFamily="34" charset="0"/>
                </a:rPr>
                <a:t>EMP</a:t>
              </a:r>
            </a:p>
          </p:txBody>
        </p:sp>
        <p:sp>
          <p:nvSpPr>
            <p:cNvPr id="35" name="Line 32"/>
            <p:cNvSpPr>
              <a:spLocks noChangeShapeType="1"/>
            </p:cNvSpPr>
            <p:nvPr/>
          </p:nvSpPr>
          <p:spPr bwMode="blackWhite">
            <a:xfrm>
              <a:off x="428" y="3116"/>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36" name="Line 33"/>
            <p:cNvSpPr>
              <a:spLocks noChangeShapeType="1"/>
            </p:cNvSpPr>
            <p:nvPr/>
          </p:nvSpPr>
          <p:spPr bwMode="blackWhite">
            <a:xfrm>
              <a:off x="428" y="3264"/>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37" name="Line 34"/>
            <p:cNvSpPr>
              <a:spLocks noChangeShapeType="1"/>
            </p:cNvSpPr>
            <p:nvPr/>
          </p:nvSpPr>
          <p:spPr bwMode="blackWhite">
            <a:xfrm>
              <a:off x="428" y="3412"/>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38" name="Line 35"/>
            <p:cNvSpPr>
              <a:spLocks noChangeShapeType="1"/>
            </p:cNvSpPr>
            <p:nvPr/>
          </p:nvSpPr>
          <p:spPr bwMode="blackWhite">
            <a:xfrm>
              <a:off x="428" y="3560"/>
              <a:ext cx="2384"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39" name="Line 36"/>
            <p:cNvSpPr>
              <a:spLocks noChangeShapeType="1"/>
            </p:cNvSpPr>
            <p:nvPr/>
          </p:nvSpPr>
          <p:spPr bwMode="blackWhite">
            <a:xfrm>
              <a:off x="920" y="2940"/>
              <a:ext cx="0" cy="792"/>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40" name="Line 37"/>
            <p:cNvSpPr>
              <a:spLocks noChangeShapeType="1"/>
            </p:cNvSpPr>
            <p:nvPr/>
          </p:nvSpPr>
          <p:spPr bwMode="blackWhite">
            <a:xfrm>
              <a:off x="1508" y="2940"/>
              <a:ext cx="0" cy="792"/>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41" name="Line 38"/>
            <p:cNvSpPr>
              <a:spLocks noChangeShapeType="1"/>
            </p:cNvSpPr>
            <p:nvPr/>
          </p:nvSpPr>
          <p:spPr bwMode="blackWhite">
            <a:xfrm>
              <a:off x="2260" y="2940"/>
              <a:ext cx="0" cy="792"/>
            </a:xfrm>
            <a:prstGeom prst="line">
              <a:avLst/>
            </a:prstGeom>
            <a:noFill/>
            <a:ln w="12700">
              <a:solidFill>
                <a:srgbClr val="000000"/>
              </a:solidFill>
              <a:round/>
              <a:headEnd type="none" w="sm" len="sm"/>
              <a:tailEnd type="none" w="sm" len="sm"/>
            </a:ln>
            <a:effectLst/>
          </p:spPr>
          <p:txBody>
            <a:bodyPr wrap="none" anchor="ctr"/>
            <a:lstStyle/>
            <a:p>
              <a:endParaRPr lang="en-US"/>
            </a:p>
          </p:txBody>
        </p:sp>
      </p:grpSp>
    </p:spTree>
    <p:extLst>
      <p:ext uri="{BB962C8B-B14F-4D97-AF65-F5344CB8AC3E}">
        <p14:creationId xmlns:p14="http://schemas.microsoft.com/office/powerpoint/2010/main" val="21017332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ASSOCIATIONS</a:t>
            </a:r>
            <a:endParaRPr lang="en-US" b="1" dirty="0"/>
          </a:p>
        </p:txBody>
      </p:sp>
      <p:sp>
        <p:nvSpPr>
          <p:cNvPr id="7" name="Content Placeholder 1"/>
          <p:cNvSpPr>
            <a:spLocks noGrp="1"/>
          </p:cNvSpPr>
          <p:nvPr>
            <p:ph idx="1"/>
          </p:nvPr>
        </p:nvSpPr>
        <p:spPr>
          <a:xfrm>
            <a:off x="1126835" y="1010207"/>
            <a:ext cx="9642764" cy="840627"/>
          </a:xfrm>
        </p:spPr>
        <p:txBody>
          <a:bodyPr>
            <a:normAutofit/>
          </a:bodyPr>
          <a:lstStyle/>
          <a:p>
            <a:pPr marL="0" indent="0">
              <a:buNone/>
            </a:pPr>
            <a:r>
              <a:rPr lang="en-US" sz="2667" b="1" dirty="0">
                <a:solidFill>
                  <a:schemeClr val="tx1"/>
                </a:solidFill>
              </a:rPr>
              <a:t> </a:t>
            </a:r>
            <a:r>
              <a:rPr lang="en-US" sz="2667" b="1" dirty="0" smtClean="0">
                <a:solidFill>
                  <a:schemeClr val="tx1"/>
                </a:solidFill>
              </a:rPr>
              <a:t>One-To-Many </a:t>
            </a:r>
            <a:r>
              <a:rPr lang="en-US" sz="2667" b="1" dirty="0">
                <a:solidFill>
                  <a:schemeClr val="tx1"/>
                </a:solidFill>
              </a:rPr>
              <a:t>associations</a:t>
            </a:r>
            <a:endParaRPr lang="en-US" sz="2133" dirty="0">
              <a:solidFill>
                <a:schemeClr val="tx1"/>
              </a:solidFill>
            </a:endParaRPr>
          </a:p>
        </p:txBody>
      </p:sp>
      <p:sp>
        <p:nvSpPr>
          <p:cNvPr id="2" name="Rectangle 1"/>
          <p:cNvSpPr>
            <a:spLocks noChangeArrowheads="1"/>
          </p:cNvSpPr>
          <p:nvPr/>
        </p:nvSpPr>
        <p:spPr bwMode="auto">
          <a:xfrm>
            <a:off x="1126835" y="1959731"/>
            <a:ext cx="9442008" cy="38472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'user'</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Project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'project'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OK. Now things get more complicated (not really visible to the user :)).</a:t>
            </a:r>
            <a:b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First let's define a hasMany association</a:t>
            </a:r>
            <a:b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Project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.hasMany(</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as</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'Workers'</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City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'city'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countryCode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const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Country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.define(</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'country'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isoCode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Here we can connect countries and cities base on country code</a:t>
            </a:r>
            <a:br>
              <a:rPr kumimoji="0" lang="en-US" altLang="en-US" sz="16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Country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.hasMany(</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City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foreignKey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'countryCode'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sourceKey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'isoCode'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City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.belongsTo(</a:t>
            </a:r>
            <a:r>
              <a:rPr kumimoji="0" lang="en-US" altLang="en-US" sz="1600" b="0" i="0" u="none" strike="noStrike" cap="none" normalizeH="0" baseline="0" smtClean="0">
                <a:ln>
                  <a:noFill/>
                </a:ln>
                <a:solidFill>
                  <a:srgbClr val="458383"/>
                </a:solidFill>
                <a:effectLst/>
                <a:latin typeface="Courier New" panose="02070309020205020404" pitchFamily="49" charset="0"/>
                <a:cs typeface="Courier New" panose="02070309020205020404" pitchFamily="49" charset="0"/>
              </a:rPr>
              <a:t>Country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foreignKey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'countryCode'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targetKey</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'isoCode'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3798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TRANSACTIONS</a:t>
            </a:r>
            <a:endParaRPr lang="en-US" b="1" dirty="0"/>
          </a:p>
        </p:txBody>
      </p:sp>
      <p:sp>
        <p:nvSpPr>
          <p:cNvPr id="7" name="Content Placeholder 1"/>
          <p:cNvSpPr>
            <a:spLocks noGrp="1"/>
          </p:cNvSpPr>
          <p:nvPr>
            <p:ph idx="1"/>
          </p:nvPr>
        </p:nvSpPr>
        <p:spPr>
          <a:xfrm>
            <a:off x="1126835" y="1010207"/>
            <a:ext cx="9642764" cy="587239"/>
          </a:xfrm>
        </p:spPr>
        <p:txBody>
          <a:bodyPr>
            <a:normAutofit/>
          </a:bodyPr>
          <a:lstStyle/>
          <a:p>
            <a:pPr marL="0" indent="0">
              <a:buNone/>
            </a:pPr>
            <a:r>
              <a:rPr lang="en-US" sz="2667" b="1" dirty="0">
                <a:solidFill>
                  <a:schemeClr val="tx1"/>
                </a:solidFill>
              </a:rPr>
              <a:t>Managed transaction (auto-callback)</a:t>
            </a:r>
            <a:endParaRPr lang="en-US" sz="2133" dirty="0">
              <a:solidFill>
                <a:schemeClr val="tx1"/>
              </a:solidFill>
            </a:endParaRPr>
          </a:p>
        </p:txBody>
      </p:sp>
      <p:sp>
        <p:nvSpPr>
          <p:cNvPr id="3" name="Rectangle 1"/>
          <p:cNvSpPr>
            <a:spLocks noChangeArrowheads="1"/>
          </p:cNvSpPr>
          <p:nvPr/>
        </p:nvSpPr>
        <p:spPr bwMode="auto">
          <a:xfrm>
            <a:off x="1674564" y="1674965"/>
            <a:ext cx="10280378"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chain all your queries here. make sure you return them.</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firstName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'Abraham'</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lastName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'Lincoln'</a:t>
            </a:r>
            <a:b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(user)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user.setShooter</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firstName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'John'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lastName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Boothe</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b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then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(result)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Transaction has been committed</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result is whatever the result of the promise chain returned to the transaction callback</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7A7A43"/>
                </a:solidFill>
                <a:effectLst/>
                <a:latin typeface="Courier New" panose="02070309020205020404" pitchFamily="49" charset="0"/>
                <a:cs typeface="Courier New" panose="02070309020205020404" pitchFamily="49" charset="0"/>
              </a:rPr>
              <a:t>catch</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(err)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Transaction has been rolled back</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err is whatever rejected the promise chain returned to the transaction callback</a:t>
            </a:r>
            <a:br>
              <a:rPr kumimoji="0" lang="en-US" altLang="en-US" sz="14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57135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TRANSACTIONS</a:t>
            </a:r>
            <a:endParaRPr lang="en-US" b="1" dirty="0"/>
          </a:p>
        </p:txBody>
      </p:sp>
      <p:sp>
        <p:nvSpPr>
          <p:cNvPr id="7" name="Content Placeholder 1"/>
          <p:cNvSpPr>
            <a:spLocks noGrp="1"/>
          </p:cNvSpPr>
          <p:nvPr>
            <p:ph idx="1"/>
          </p:nvPr>
        </p:nvSpPr>
        <p:spPr>
          <a:xfrm>
            <a:off x="1126835" y="1010207"/>
            <a:ext cx="9642764" cy="587239"/>
          </a:xfrm>
        </p:spPr>
        <p:txBody>
          <a:bodyPr>
            <a:normAutofit/>
          </a:bodyPr>
          <a:lstStyle/>
          <a:p>
            <a:pPr marL="0" indent="0">
              <a:buNone/>
            </a:pPr>
            <a:r>
              <a:rPr lang="en-US" sz="2667" b="1" dirty="0">
                <a:solidFill>
                  <a:schemeClr val="tx1"/>
                </a:solidFill>
              </a:rPr>
              <a:t>Concurrent/Partial transactions</a:t>
            </a:r>
            <a:endParaRPr lang="en-US" sz="2133" dirty="0">
              <a:solidFill>
                <a:schemeClr val="tx1"/>
              </a:solidFill>
            </a:endParaRPr>
          </a:p>
        </p:txBody>
      </p:sp>
      <p:sp>
        <p:nvSpPr>
          <p:cNvPr id="4" name="Rectangle 1"/>
          <p:cNvSpPr>
            <a:spLocks noChangeArrowheads="1"/>
          </p:cNvSpPr>
          <p:nvPr/>
        </p:nvSpPr>
        <p:spPr bwMode="auto">
          <a:xfrm>
            <a:off x="775092" y="2166679"/>
            <a:ext cx="11416908"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(t1)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sequelize</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(t2)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a:t>
            </a: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Pass in the `transaction` option to define/alter the transaction they belong to.</a:t>
            </a:r>
            <a:b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Promise.</a:t>
            </a:r>
            <a:r>
              <a:rPr kumimoji="0" lang="en-US" altLang="en-US" sz="1600" b="0" i="0" u="none" strike="noStrike" cap="none" normalizeH="0" baseline="0" dirty="0" err="1" smtClean="0">
                <a:ln>
                  <a:noFill/>
                </a:ln>
                <a:solidFill>
                  <a:srgbClr val="7A7A43"/>
                </a:solidFill>
                <a:effectLst/>
                <a:latin typeface="Courier New" panose="02070309020205020404" pitchFamily="49" charset="0"/>
                <a:cs typeface="Courier New" panose="02070309020205020404" pitchFamily="49" charset="0"/>
              </a:rPr>
              <a:t>all</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'Bob'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null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'Mallory'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transaction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t1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458383"/>
                </a:solidFill>
                <a:effectLst/>
                <a:latin typeface="Courier New" panose="02070309020205020404" pitchFamily="49" charset="0"/>
                <a:cs typeface="Courier New" panose="02070309020205020404" pitchFamily="49" charset="0"/>
              </a:rPr>
              <a:t>User</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.create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'John'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this would default to t2</a:t>
            </a:r>
            <a:b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1069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b="1" dirty="0" smtClean="0"/>
              <a:t>HOOKS</a:t>
            </a:r>
            <a:endParaRPr lang="en-US" b="1" dirty="0"/>
          </a:p>
        </p:txBody>
      </p:sp>
      <p:sp>
        <p:nvSpPr>
          <p:cNvPr id="7" name="Content Placeholder 1"/>
          <p:cNvSpPr>
            <a:spLocks noGrp="1"/>
          </p:cNvSpPr>
          <p:nvPr>
            <p:ph idx="1"/>
          </p:nvPr>
        </p:nvSpPr>
        <p:spPr>
          <a:xfrm>
            <a:off x="1126835" y="1010207"/>
            <a:ext cx="9642764" cy="784245"/>
          </a:xfrm>
        </p:spPr>
        <p:txBody>
          <a:bodyPr>
            <a:normAutofit fontScale="92500" lnSpcReduction="20000"/>
          </a:bodyPr>
          <a:lstStyle/>
          <a:p>
            <a:pPr marL="0" indent="0">
              <a:buNone/>
            </a:pPr>
            <a:r>
              <a:rPr lang="en-US" sz="2400" b="1" dirty="0">
                <a:solidFill>
                  <a:schemeClr val="tx1"/>
                </a:solidFill>
              </a:rPr>
              <a:t>Hooks (also known as lifecycle events), are functions which are called before and after calls in </a:t>
            </a:r>
            <a:r>
              <a:rPr lang="en-US" sz="2400" b="1" dirty="0" err="1">
                <a:solidFill>
                  <a:schemeClr val="tx1"/>
                </a:solidFill>
              </a:rPr>
              <a:t>sequelize</a:t>
            </a:r>
            <a:r>
              <a:rPr lang="en-US" sz="2400" b="1" dirty="0">
                <a:solidFill>
                  <a:schemeClr val="tx1"/>
                </a:solidFill>
              </a:rPr>
              <a:t> </a:t>
            </a:r>
            <a:r>
              <a:rPr lang="en-US" sz="2400" b="1" dirty="0" smtClean="0">
                <a:solidFill>
                  <a:schemeClr val="tx1"/>
                </a:solidFill>
              </a:rPr>
              <a:t>are executed</a:t>
            </a:r>
            <a:endParaRPr lang="en-US" sz="2000" dirty="0">
              <a:solidFill>
                <a:schemeClr val="tx1"/>
              </a:solidFill>
            </a:endParaRPr>
          </a:p>
        </p:txBody>
      </p:sp>
      <p:sp>
        <p:nvSpPr>
          <p:cNvPr id="4" name="Rectangle 1"/>
          <p:cNvSpPr>
            <a:spLocks noChangeArrowheads="1"/>
          </p:cNvSpPr>
          <p:nvPr/>
        </p:nvSpPr>
        <p:spPr bwMode="auto">
          <a:xfrm>
            <a:off x="1126835" y="1794452"/>
            <a:ext cx="9394820" cy="45858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err="1"/>
              <a:t>User.hook</a:t>
            </a:r>
            <a:r>
              <a:rPr lang="en-US" sz="1600" dirty="0"/>
              <a:t>('</a:t>
            </a:r>
            <a:r>
              <a:rPr lang="en-US" sz="1600" dirty="0" err="1"/>
              <a:t>beforeValidate</a:t>
            </a:r>
            <a:r>
              <a:rPr lang="en-US" sz="1600" dirty="0"/>
              <a:t>', (user, options) =&gt; </a:t>
            </a:r>
            <a:r>
              <a:rPr lang="en-US" sz="1600" dirty="0" smtClean="0"/>
              <a:t>{</a:t>
            </a:r>
          </a:p>
          <a:p>
            <a:pPr lvl="0" eaLnBrk="0" fontAlgn="base" hangingPunct="0">
              <a:spcBef>
                <a:spcPct val="0"/>
              </a:spcBef>
              <a:spcAft>
                <a:spcPct val="0"/>
              </a:spcAft>
            </a:pPr>
            <a:r>
              <a:rPr lang="en-US" sz="1600" dirty="0"/>
              <a:t>	</a:t>
            </a:r>
            <a:r>
              <a:rPr lang="en-US" sz="1600" dirty="0" smtClean="0"/>
              <a:t> </a:t>
            </a:r>
            <a:r>
              <a:rPr lang="en-US" sz="1600" dirty="0" err="1"/>
              <a:t>user.mood</a:t>
            </a:r>
            <a:r>
              <a:rPr lang="en-US" sz="1600" dirty="0"/>
              <a:t> = 'happy</a:t>
            </a:r>
            <a:r>
              <a:rPr lang="en-US" sz="1600" dirty="0" smtClean="0"/>
              <a:t>';</a:t>
            </a:r>
          </a:p>
          <a:p>
            <a:pPr lvl="0" eaLnBrk="0" fontAlgn="base" hangingPunct="0">
              <a:spcBef>
                <a:spcPct val="0"/>
              </a:spcBef>
              <a:spcAft>
                <a:spcPct val="0"/>
              </a:spcAft>
            </a:pPr>
            <a:r>
              <a:rPr lang="en-US" sz="1600" dirty="0" smtClean="0"/>
              <a:t> });</a:t>
            </a:r>
          </a:p>
          <a:p>
            <a:pPr lvl="0" eaLnBrk="0" fontAlgn="base" hangingPunct="0">
              <a:spcBef>
                <a:spcPct val="0"/>
              </a:spcBef>
              <a:spcAft>
                <a:spcPct val="0"/>
              </a:spcAft>
            </a:pPr>
            <a:endParaRPr lang="en-US" sz="1600" dirty="0"/>
          </a:p>
          <a:p>
            <a:pPr lvl="0" eaLnBrk="0" fontAlgn="base" hangingPunct="0">
              <a:spcBef>
                <a:spcPct val="0"/>
              </a:spcBef>
              <a:spcAft>
                <a:spcPct val="0"/>
              </a:spcAft>
            </a:pPr>
            <a:r>
              <a:rPr lang="en-US" sz="1600" dirty="0" smtClean="0"/>
              <a:t> </a:t>
            </a:r>
            <a:r>
              <a:rPr lang="en-US" sz="1600" dirty="0" err="1"/>
              <a:t>User.addHook</a:t>
            </a:r>
            <a:r>
              <a:rPr lang="en-US" sz="1600" dirty="0"/>
              <a:t>('</a:t>
            </a:r>
            <a:r>
              <a:rPr lang="en-US" sz="1600" dirty="0" err="1"/>
              <a:t>afterValidate</a:t>
            </a:r>
            <a:r>
              <a:rPr lang="en-US" sz="1600" dirty="0"/>
              <a:t>', '</a:t>
            </a:r>
            <a:r>
              <a:rPr lang="en-US" sz="1600" dirty="0" err="1"/>
              <a:t>someCustomName</a:t>
            </a:r>
            <a:r>
              <a:rPr lang="en-US" sz="1600" dirty="0"/>
              <a:t>', (user, options) =&gt; { </a:t>
            </a:r>
            <a:endParaRPr lang="en-US" sz="1600" dirty="0" smtClean="0"/>
          </a:p>
          <a:p>
            <a:pPr lvl="0" eaLnBrk="0" fontAlgn="base" hangingPunct="0">
              <a:spcBef>
                <a:spcPct val="0"/>
              </a:spcBef>
              <a:spcAft>
                <a:spcPct val="0"/>
              </a:spcAft>
            </a:pPr>
            <a:r>
              <a:rPr lang="en-US" sz="1600" dirty="0" smtClean="0"/>
              <a:t>	return </a:t>
            </a:r>
            <a:r>
              <a:rPr lang="en-US" sz="1600" dirty="0" err="1"/>
              <a:t>sequelize.Promise.reject</a:t>
            </a:r>
            <a:r>
              <a:rPr lang="en-US" sz="1600" dirty="0"/>
              <a:t>(new Error("I'm afraid I can't let you do that</a:t>
            </a:r>
            <a:r>
              <a:rPr lang="en-US" sz="1600" dirty="0" smtClean="0"/>
              <a:t>!"));</a:t>
            </a:r>
          </a:p>
          <a:p>
            <a:pPr lvl="0" eaLnBrk="0" fontAlgn="base" hangingPunct="0">
              <a:spcBef>
                <a:spcPct val="0"/>
              </a:spcBef>
              <a:spcAft>
                <a:spcPct val="0"/>
              </a:spcAft>
            </a:pPr>
            <a:r>
              <a:rPr lang="en-US" sz="1600" dirty="0" smtClean="0"/>
              <a:t> });</a:t>
            </a:r>
          </a:p>
          <a:p>
            <a:pPr lvl="0" eaLnBrk="0" fontAlgn="base" hangingPunct="0">
              <a:spcBef>
                <a:spcPct val="0"/>
              </a:spcBef>
              <a:spcAft>
                <a:spcPct val="0"/>
              </a:spcAft>
            </a:pPr>
            <a:endParaRPr lang="en-US" sz="1600" dirty="0"/>
          </a:p>
          <a:p>
            <a:pPr lvl="0" eaLnBrk="0" fontAlgn="base" hangingPunct="0">
              <a:spcBef>
                <a:spcPct val="0"/>
              </a:spcBef>
              <a:spcAft>
                <a:spcPct val="0"/>
              </a:spcAft>
            </a:pPr>
            <a:endParaRPr lang="en-US" sz="1600" dirty="0" smtClean="0"/>
          </a:p>
          <a:p>
            <a:pPr lvl="0" eaLnBrk="0" fontAlgn="base" hangingPunct="0">
              <a:spcBef>
                <a:spcPct val="0"/>
              </a:spcBef>
              <a:spcAft>
                <a:spcPct val="0"/>
              </a:spcAft>
            </a:pPr>
            <a:r>
              <a:rPr lang="en-US" sz="1600" b="1" i="1" dirty="0"/>
              <a:t>Only a hook with name </a:t>
            </a:r>
            <a:r>
              <a:rPr lang="en-US" sz="1600" b="1" i="1" dirty="0" err="1"/>
              <a:t>param</a:t>
            </a:r>
            <a:r>
              <a:rPr lang="en-US" sz="1600" b="1" i="1" dirty="0"/>
              <a:t> can be </a:t>
            </a:r>
            <a:r>
              <a:rPr lang="en-US" sz="1600" b="1" i="1" dirty="0" smtClean="0"/>
              <a:t>removed:</a:t>
            </a:r>
            <a:endParaRPr lang="en-US" sz="1600" b="1" i="1" dirty="0"/>
          </a:p>
          <a:p>
            <a:pPr lvl="0" eaLnBrk="0" fontAlgn="base" hangingPunct="0">
              <a:spcBef>
                <a:spcPct val="0"/>
              </a:spcBef>
              <a:spcAft>
                <a:spcPct val="0"/>
              </a:spcAft>
            </a:pPr>
            <a:r>
              <a:rPr lang="en-US" sz="1600" dirty="0" err="1" smtClean="0"/>
              <a:t>Book.addHook</a:t>
            </a:r>
            <a:r>
              <a:rPr lang="en-US" sz="1600" dirty="0"/>
              <a:t>('</a:t>
            </a:r>
            <a:r>
              <a:rPr lang="en-US" sz="1600" dirty="0" err="1"/>
              <a:t>afterCreate</a:t>
            </a:r>
            <a:r>
              <a:rPr lang="en-US" sz="1600" dirty="0"/>
              <a:t>', '</a:t>
            </a:r>
            <a:r>
              <a:rPr lang="en-US" sz="1600" dirty="0" err="1"/>
              <a:t>notifyUsers</a:t>
            </a:r>
            <a:r>
              <a:rPr lang="en-US" sz="1600" dirty="0"/>
              <a:t>', (book, options) =&gt; {</a:t>
            </a:r>
          </a:p>
          <a:p>
            <a:pPr lvl="0" eaLnBrk="0" fontAlgn="base" hangingPunct="0">
              <a:spcBef>
                <a:spcPct val="0"/>
              </a:spcBef>
              <a:spcAft>
                <a:spcPct val="0"/>
              </a:spcAft>
            </a:pPr>
            <a:r>
              <a:rPr lang="en-US" sz="1600" dirty="0"/>
              <a:t>  // ...</a:t>
            </a:r>
          </a:p>
          <a:p>
            <a:pPr lvl="0" eaLnBrk="0" fontAlgn="base" hangingPunct="0">
              <a:spcBef>
                <a:spcPct val="0"/>
              </a:spcBef>
              <a:spcAft>
                <a:spcPct val="0"/>
              </a:spcAft>
            </a:pPr>
            <a:r>
              <a:rPr lang="en-US" sz="1600" dirty="0"/>
              <a:t>});</a:t>
            </a:r>
          </a:p>
          <a:p>
            <a:pPr lvl="0" eaLnBrk="0" fontAlgn="base" hangingPunct="0">
              <a:spcBef>
                <a:spcPct val="0"/>
              </a:spcBef>
              <a:spcAft>
                <a:spcPct val="0"/>
              </a:spcAft>
            </a:pPr>
            <a:endParaRPr lang="en-US" sz="1600" dirty="0"/>
          </a:p>
          <a:p>
            <a:pPr lvl="0" eaLnBrk="0" fontAlgn="base" hangingPunct="0">
              <a:spcBef>
                <a:spcPct val="0"/>
              </a:spcBef>
              <a:spcAft>
                <a:spcPct val="0"/>
              </a:spcAft>
            </a:pPr>
            <a:r>
              <a:rPr lang="en-US" sz="1600" dirty="0" err="1"/>
              <a:t>Book.removeHook</a:t>
            </a:r>
            <a:r>
              <a:rPr lang="en-US" sz="1600" dirty="0"/>
              <a:t>('</a:t>
            </a:r>
            <a:r>
              <a:rPr lang="en-US" sz="1600" dirty="0" err="1"/>
              <a:t>afterCreate</a:t>
            </a:r>
            <a:r>
              <a:rPr lang="en-US" sz="1600" dirty="0"/>
              <a:t>', '</a:t>
            </a:r>
            <a:r>
              <a:rPr lang="en-US" sz="1600" dirty="0" err="1"/>
              <a:t>notifyUsers</a:t>
            </a:r>
            <a:r>
              <a:rPr lang="en-US" sz="1600" dirty="0"/>
              <a:t>');</a:t>
            </a:r>
          </a:p>
          <a:p>
            <a:pPr lvl="0" eaLnBrk="0" fontAlgn="base" hangingPunct="0">
              <a:spcBef>
                <a:spcPct val="0"/>
              </a:spcBef>
              <a:spcAft>
                <a:spcPct val="0"/>
              </a:spcAft>
            </a:pPr>
            <a:endParaRPr lang="en-US" sz="1600" dirty="0" smtClean="0"/>
          </a:p>
          <a:p>
            <a:pPr lvl="0" eaLnBrk="0" fontAlgn="base" hangingPunct="0">
              <a:spcBef>
                <a:spcPct val="0"/>
              </a:spcBef>
              <a:spcAft>
                <a:spcPct val="0"/>
              </a:spcAft>
            </a:pP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264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8"/>
          </p:nvPr>
        </p:nvPicPr>
        <p:blipFill>
          <a:blip r:embed="rId3"/>
          <a:srcRect t="7960" b="7960"/>
          <a:stretch>
            <a:fillRect/>
          </a:stretch>
        </p:blipFill>
        <p:spPr>
          <a:prstGeom prst="rect">
            <a:avLst/>
          </a:prstGeom>
        </p:spPr>
      </p:pic>
      <p:sp>
        <p:nvSpPr>
          <p:cNvPr id="3" name="Text Placeholder 2"/>
          <p:cNvSpPr>
            <a:spLocks noGrp="1"/>
          </p:cNvSpPr>
          <p:nvPr>
            <p:ph type="body" sz="quarter" idx="15"/>
          </p:nvPr>
        </p:nvSpPr>
        <p:spPr>
          <a:xfrm>
            <a:off x="641350" y="369894"/>
            <a:ext cx="10909300" cy="594586"/>
          </a:xfrm>
        </p:spPr>
        <p:txBody>
          <a:bodyPr/>
          <a:lstStyle/>
          <a:p>
            <a:r>
              <a:rPr lang="en-US" sz="4267" dirty="0"/>
              <a:t>CONCLUSION</a:t>
            </a:r>
          </a:p>
        </p:txBody>
      </p:sp>
    </p:spTree>
    <p:extLst>
      <p:ext uri="{BB962C8B-B14F-4D97-AF65-F5344CB8AC3E}">
        <p14:creationId xmlns:p14="http://schemas.microsoft.com/office/powerpoint/2010/main" val="8654000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smtClean="0"/>
              <a:t>FAQ</a:t>
            </a:r>
            <a:endParaRPr lang="en-US" dirty="0"/>
          </a:p>
        </p:txBody>
      </p:sp>
      <p:pic>
        <p:nvPicPr>
          <p:cNvPr id="5" name="Picture 2" descr="https://img-new.cgtrader.com/items/66113/i_should_buy_a_boat_cat_lithophane_3d_model_stl_ee5d7b6b-b9d9-4f26-b82c-1a9e803a1c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245" y="1344594"/>
            <a:ext cx="7198287" cy="528354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idx="1"/>
          </p:nvPr>
        </p:nvSpPr>
        <p:spPr>
          <a:xfrm>
            <a:off x="-427702" y="3006897"/>
            <a:ext cx="5012959" cy="979467"/>
          </a:xfrm>
        </p:spPr>
        <p:txBody>
          <a:bodyPr>
            <a:noAutofit/>
          </a:bodyPr>
          <a:lstStyle/>
          <a:p>
            <a:pPr marL="0" indent="0" algn="ctr">
              <a:buNone/>
            </a:pPr>
            <a:r>
              <a:rPr lang="en-US" sz="6000" b="1" dirty="0"/>
              <a:t>F. A. Q. - ?</a:t>
            </a:r>
          </a:p>
        </p:txBody>
      </p:sp>
    </p:spTree>
    <p:extLst>
      <p:ext uri="{BB962C8B-B14F-4D97-AF65-F5344CB8AC3E}">
        <p14:creationId xmlns:p14="http://schemas.microsoft.com/office/powerpoint/2010/main" val="5449517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5"/>
          </p:nvPr>
        </p:nvSpPr>
        <p:spPr>
          <a:xfrm>
            <a:off x="842435" y="2075579"/>
            <a:ext cx="10871853" cy="1382301"/>
          </a:xfrm>
        </p:spPr>
        <p:txBody>
          <a:bodyPr/>
          <a:lstStyle/>
          <a:p>
            <a:pPr algn="r"/>
            <a:endParaRPr lang="en-US" sz="5333" cap="all"/>
          </a:p>
          <a:p>
            <a:pPr algn="r"/>
            <a:r>
              <a:rPr lang="en-US" sz="5333" cap="all"/>
              <a:t>THANKS!</a:t>
            </a:r>
          </a:p>
        </p:txBody>
      </p:sp>
      <p:sp>
        <p:nvSpPr>
          <p:cNvPr id="4" name="Text Placeholder 3"/>
          <p:cNvSpPr>
            <a:spLocks noGrp="1"/>
          </p:cNvSpPr>
          <p:nvPr>
            <p:ph type="body" sz="quarter" idx="16"/>
          </p:nvPr>
        </p:nvSpPr>
        <p:spPr>
          <a:xfrm>
            <a:off x="880536" y="4453470"/>
            <a:ext cx="10833753" cy="356572"/>
          </a:xfrm>
        </p:spPr>
        <p:txBody>
          <a:bodyPr/>
          <a:lstStyle/>
          <a:p>
            <a:pPr algn="r"/>
            <a:r>
              <a:rPr lang="en-US" dirty="0" smtClean="0"/>
              <a:t>Andrii Kochkin</a:t>
            </a:r>
          </a:p>
        </p:txBody>
      </p:sp>
      <p:sp>
        <p:nvSpPr>
          <p:cNvPr id="5" name="Text Placeholder 4"/>
          <p:cNvSpPr>
            <a:spLocks noGrp="1"/>
          </p:cNvSpPr>
          <p:nvPr>
            <p:ph type="body" sz="quarter" idx="17"/>
          </p:nvPr>
        </p:nvSpPr>
        <p:spPr>
          <a:xfrm>
            <a:off x="880536" y="5514571"/>
            <a:ext cx="10833755" cy="373063"/>
          </a:xfrm>
        </p:spPr>
        <p:txBody>
          <a:bodyPr>
            <a:normAutofit/>
          </a:bodyPr>
          <a:lstStyle/>
          <a:p>
            <a:pPr algn="r"/>
            <a:r>
              <a:rPr lang="en-US">
                <a:cs typeface="Trebuchet MS"/>
              </a:rPr>
              <a:t>NOVEMBER </a:t>
            </a:r>
            <a:r>
              <a:rPr lang="en-US" smtClean="0">
                <a:cs typeface="Trebuchet MS"/>
              </a:rPr>
              <a:t>8, 2017</a:t>
            </a:r>
            <a:endParaRPr lang="en-US" dirty="0">
              <a:cs typeface="Trebuchet MS"/>
            </a:endParaRP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a:xfrm>
            <a:off x="10056285" y="673103"/>
            <a:ext cx="1658003" cy="610983"/>
          </a:xfrm>
        </p:spPr>
      </p:pic>
      <p:pic>
        <p:nvPicPr>
          <p:cNvPr id="8194" name="Picture 2" descr="https://www.devsaran.com/sites/default/files/styles/large/public/blogimages/best_node.js_frameworks_for_2015_630.png?itok=qZg0bB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43" y="1282105"/>
            <a:ext cx="7526379" cy="400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89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800" dirty="0" smtClean="0"/>
              <a:t>RELATION DATABASE MANAGEMENT SYSTEM</a:t>
            </a:r>
            <a:r>
              <a:rPr lang="ru-RU" sz="2800" dirty="0" smtClean="0"/>
              <a:t> (</a:t>
            </a:r>
            <a:r>
              <a:rPr lang="en-US" sz="2800" dirty="0" smtClean="0"/>
              <a:t>RDBMS)</a:t>
            </a:r>
            <a:endParaRPr lang="en-US" sz="2800" dirty="0"/>
          </a:p>
        </p:txBody>
      </p:sp>
      <p:sp>
        <p:nvSpPr>
          <p:cNvPr id="42" name="Line 2"/>
          <p:cNvSpPr>
            <a:spLocks noChangeShapeType="1"/>
          </p:cNvSpPr>
          <p:nvPr/>
        </p:nvSpPr>
        <p:spPr bwMode="auto">
          <a:xfrm>
            <a:off x="8154912" y="3196327"/>
            <a:ext cx="0" cy="2271712"/>
          </a:xfrm>
          <a:prstGeom prst="line">
            <a:avLst/>
          </a:prstGeom>
          <a:noFill/>
          <a:ln w="50800">
            <a:solidFill>
              <a:srgbClr val="DDDDDD"/>
            </a:solidFill>
            <a:prstDash val="dash"/>
            <a:round/>
            <a:headEnd type="none" w="sm" len="sm"/>
            <a:tailEnd type="none" w="sm" len="sm"/>
          </a:ln>
          <a:effectLst/>
        </p:spPr>
        <p:txBody>
          <a:bodyPr wrap="none" anchor="ctr"/>
          <a:lstStyle/>
          <a:p>
            <a:endParaRPr lang="en-US"/>
          </a:p>
        </p:txBody>
      </p:sp>
      <p:sp>
        <p:nvSpPr>
          <p:cNvPr id="43" name="Line 3"/>
          <p:cNvSpPr>
            <a:spLocks noChangeShapeType="1"/>
          </p:cNvSpPr>
          <p:nvPr/>
        </p:nvSpPr>
        <p:spPr bwMode="auto">
          <a:xfrm>
            <a:off x="2736774" y="2597839"/>
            <a:ext cx="5280025" cy="0"/>
          </a:xfrm>
          <a:prstGeom prst="line">
            <a:avLst/>
          </a:prstGeom>
          <a:noFill/>
          <a:ln w="50800">
            <a:solidFill>
              <a:srgbClr val="FFCC00"/>
            </a:solidFill>
            <a:round/>
            <a:headEnd type="none" w="sm" len="sm"/>
            <a:tailEnd type="none" w="sm" len="sm"/>
          </a:ln>
          <a:effectLst/>
        </p:spPr>
        <p:txBody>
          <a:bodyPr wrap="none" anchor="ctr"/>
          <a:lstStyle/>
          <a:p>
            <a:endParaRPr lang="en-US"/>
          </a:p>
        </p:txBody>
      </p:sp>
      <p:sp>
        <p:nvSpPr>
          <p:cNvPr id="44" name="Rectangle 5"/>
          <p:cNvSpPr>
            <a:spLocks noChangeArrowheads="1"/>
          </p:cNvSpPr>
          <p:nvPr/>
        </p:nvSpPr>
        <p:spPr bwMode="auto">
          <a:xfrm>
            <a:off x="5175174" y="4958452"/>
            <a:ext cx="2505075" cy="366712"/>
          </a:xfrm>
          <a:prstGeom prst="rect">
            <a:avLst/>
          </a:prstGeom>
          <a:noFill/>
          <a:ln w="9525">
            <a:noFill/>
            <a:miter lim="800000"/>
            <a:headEnd/>
            <a:tailEnd/>
          </a:ln>
          <a:effectLst/>
        </p:spPr>
        <p:txBody>
          <a:bodyPr lIns="92075" tIns="46038" rIns="92075" bIns="46038">
            <a:spAutoFit/>
          </a:bodyPr>
          <a:lstStyle/>
          <a:p>
            <a:pPr algn="ctr" defTabSz="822325" eaLnBrk="0" hangingPunct="0">
              <a:spcBef>
                <a:spcPct val="50000"/>
              </a:spcBef>
              <a:buFontTx/>
              <a:buNone/>
            </a:pPr>
            <a:r>
              <a:rPr lang="en-US" sz="1800" dirty="0">
                <a:solidFill>
                  <a:srgbClr val="002C78"/>
                </a:solidFill>
                <a:effectLst>
                  <a:outerShdw blurRad="38100" dist="38100" dir="2700000" algn="tl">
                    <a:srgbClr val="C0C0C0"/>
                  </a:outerShdw>
                </a:effectLst>
                <a:latin typeface="Arial" pitchFamily="34" charset="0"/>
              </a:rPr>
              <a:t>User tables</a:t>
            </a:r>
            <a:endParaRPr lang="ru-RU" sz="1800" dirty="0">
              <a:solidFill>
                <a:srgbClr val="002C78"/>
              </a:solidFill>
              <a:effectLst>
                <a:outerShdw blurRad="38100" dist="38100" dir="2700000" algn="tl">
                  <a:srgbClr val="C0C0C0"/>
                </a:outerShdw>
              </a:effectLst>
              <a:latin typeface="Arial" pitchFamily="34" charset="0"/>
            </a:endParaRPr>
          </a:p>
        </p:txBody>
      </p:sp>
      <p:sp>
        <p:nvSpPr>
          <p:cNvPr id="45" name="Rectangle 6"/>
          <p:cNvSpPr>
            <a:spLocks noChangeArrowheads="1"/>
          </p:cNvSpPr>
          <p:nvPr/>
        </p:nvSpPr>
        <p:spPr bwMode="auto">
          <a:xfrm>
            <a:off x="8396213" y="4914330"/>
            <a:ext cx="1531938" cy="646973"/>
          </a:xfrm>
          <a:prstGeom prst="rect">
            <a:avLst/>
          </a:prstGeom>
          <a:noFill/>
          <a:ln w="9525">
            <a:noFill/>
            <a:miter lim="800000"/>
            <a:headEnd/>
            <a:tailEnd/>
          </a:ln>
          <a:effectLst/>
        </p:spPr>
        <p:txBody>
          <a:bodyPr lIns="92075" tIns="46038" rIns="92075" bIns="46038">
            <a:spAutoFit/>
          </a:bodyPr>
          <a:lstStyle/>
          <a:p>
            <a:pPr algn="ctr" defTabSz="822325" eaLnBrk="0" hangingPunct="0">
              <a:spcBef>
                <a:spcPct val="50000"/>
              </a:spcBef>
              <a:buFontTx/>
              <a:buNone/>
            </a:pPr>
            <a:r>
              <a:rPr lang="en-US" sz="1800" dirty="0">
                <a:solidFill>
                  <a:srgbClr val="002C78"/>
                </a:solidFill>
                <a:effectLst>
                  <a:outerShdw blurRad="38100" dist="38100" dir="2700000" algn="tl">
                    <a:srgbClr val="C0C0C0"/>
                  </a:outerShdw>
                </a:effectLst>
                <a:latin typeface="Arial" pitchFamily="34" charset="0"/>
              </a:rPr>
              <a:t>Data dictionary</a:t>
            </a:r>
            <a:endParaRPr lang="ru-RU" sz="1800" dirty="0">
              <a:solidFill>
                <a:srgbClr val="002C78"/>
              </a:solidFill>
              <a:effectLst>
                <a:outerShdw blurRad="38100" dist="38100" dir="2700000" algn="tl">
                  <a:srgbClr val="C0C0C0"/>
                </a:outerShdw>
              </a:effectLst>
              <a:latin typeface="Arial" pitchFamily="34" charset="0"/>
            </a:endParaRPr>
          </a:p>
        </p:txBody>
      </p:sp>
      <p:sp>
        <p:nvSpPr>
          <p:cNvPr id="46" name="Rectangle 7"/>
          <p:cNvSpPr>
            <a:spLocks noChangeArrowheads="1"/>
          </p:cNvSpPr>
          <p:nvPr/>
        </p:nvSpPr>
        <p:spPr bwMode="ltGray">
          <a:xfrm>
            <a:off x="7305599" y="1869177"/>
            <a:ext cx="1662113" cy="1030287"/>
          </a:xfrm>
          <a:prstGeom prst="rect">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miter lim="800000"/>
            <a:headEnd/>
            <a:tailEnd/>
          </a:ln>
          <a:effectLst/>
        </p:spPr>
        <p:txBody>
          <a:bodyPr wrap="none" anchor="ctr"/>
          <a:lstStyle/>
          <a:p>
            <a:endParaRPr lang="en-US"/>
          </a:p>
        </p:txBody>
      </p:sp>
      <p:sp>
        <p:nvSpPr>
          <p:cNvPr id="47" name="Oval 8"/>
          <p:cNvSpPr>
            <a:spLocks noChangeArrowheads="1"/>
          </p:cNvSpPr>
          <p:nvPr/>
        </p:nvSpPr>
        <p:spPr bwMode="ltGray">
          <a:xfrm>
            <a:off x="7305599" y="1519927"/>
            <a:ext cx="1662113" cy="660400"/>
          </a:xfrm>
          <a:prstGeom prst="ellipse">
            <a:avLst/>
          </a:prstGeom>
          <a:gradFill rotWithShape="0">
            <a:gsLst>
              <a:gs pos="0">
                <a:srgbClr val="B2B2B2">
                  <a:gamma/>
                  <a:shade val="89804"/>
                  <a:invGamma/>
                </a:srgbClr>
              </a:gs>
              <a:gs pos="100000">
                <a:srgbClr val="B2B2B2"/>
              </a:gs>
            </a:gsLst>
            <a:lin ang="5400000" scaled="1"/>
          </a:gradFill>
          <a:ln w="9525">
            <a:noFill/>
            <a:round/>
            <a:headEnd/>
            <a:tailEnd/>
          </a:ln>
          <a:effectLst/>
        </p:spPr>
        <p:txBody>
          <a:bodyPr wrap="none" anchor="ctr"/>
          <a:lstStyle/>
          <a:p>
            <a:endParaRPr lang="en-US"/>
          </a:p>
        </p:txBody>
      </p:sp>
      <p:sp>
        <p:nvSpPr>
          <p:cNvPr id="48" name="Oval 9"/>
          <p:cNvSpPr>
            <a:spLocks noChangeArrowheads="1"/>
          </p:cNvSpPr>
          <p:nvPr/>
        </p:nvSpPr>
        <p:spPr bwMode="ltGray">
          <a:xfrm>
            <a:off x="7305599" y="2578789"/>
            <a:ext cx="1662113" cy="660400"/>
          </a:xfrm>
          <a:prstGeom prst="ellipse">
            <a:avLst/>
          </a:prstGeom>
          <a:gradFill rotWithShape="0">
            <a:gsLst>
              <a:gs pos="0">
                <a:srgbClr val="B2B2B2">
                  <a:gamma/>
                  <a:shade val="80000"/>
                  <a:invGamma/>
                </a:srgbClr>
              </a:gs>
              <a:gs pos="50000">
                <a:srgbClr val="B2B2B2"/>
              </a:gs>
              <a:gs pos="100000">
                <a:srgbClr val="B2B2B2">
                  <a:gamma/>
                  <a:shade val="80000"/>
                  <a:invGamma/>
                </a:srgbClr>
              </a:gs>
            </a:gsLst>
            <a:lin ang="0" scaled="1"/>
          </a:gradFill>
          <a:ln w="9525">
            <a:noFill/>
            <a:round/>
            <a:headEnd/>
            <a:tailEnd/>
          </a:ln>
          <a:effectLst/>
        </p:spPr>
        <p:txBody>
          <a:bodyPr wrap="none" anchor="ctr"/>
          <a:lstStyle/>
          <a:p>
            <a:endParaRPr lang="en-US"/>
          </a:p>
        </p:txBody>
      </p:sp>
      <p:sp>
        <p:nvSpPr>
          <p:cNvPr id="49" name="Rectangle 10"/>
          <p:cNvSpPr>
            <a:spLocks noChangeArrowheads="1"/>
          </p:cNvSpPr>
          <p:nvPr/>
        </p:nvSpPr>
        <p:spPr bwMode="auto">
          <a:xfrm>
            <a:off x="7594524" y="1650102"/>
            <a:ext cx="1052513" cy="427037"/>
          </a:xfrm>
          <a:prstGeom prst="rect">
            <a:avLst/>
          </a:prstGeom>
          <a:noFill/>
          <a:ln w="9525">
            <a:noFill/>
            <a:miter lim="800000"/>
            <a:headEnd/>
            <a:tailEnd/>
          </a:ln>
          <a:effectLst/>
        </p:spPr>
        <p:txBody>
          <a:bodyPr wrap="none" lIns="92075" tIns="46038" rIns="92075" bIns="46038">
            <a:spAutoFit/>
          </a:bodyPr>
          <a:lstStyle/>
          <a:p>
            <a:pPr algn="ctr" eaLnBrk="0" hangingPunct="0">
              <a:spcBef>
                <a:spcPct val="0"/>
              </a:spcBef>
              <a:buFontTx/>
              <a:buNone/>
            </a:pPr>
            <a:r>
              <a:rPr lang="en-US" sz="2200">
                <a:solidFill>
                  <a:srgbClr val="FFFFFF"/>
                </a:solidFill>
                <a:effectLst>
                  <a:outerShdw blurRad="38100" dist="38100" dir="2700000" algn="tl">
                    <a:srgbClr val="C0C0C0"/>
                  </a:outerShdw>
                </a:effectLst>
                <a:latin typeface="Arial" pitchFamily="34" charset="0"/>
              </a:rPr>
              <a:t>Server</a:t>
            </a:r>
            <a:endParaRPr lang="ru-RU" sz="2200">
              <a:solidFill>
                <a:srgbClr val="FFFFFF"/>
              </a:solidFill>
              <a:effectLst>
                <a:outerShdw blurRad="38100" dist="38100" dir="2700000" algn="tl">
                  <a:srgbClr val="C0C0C0"/>
                </a:outerShdw>
              </a:effectLst>
              <a:latin typeface="Arial" pitchFamily="34" charset="0"/>
            </a:endParaRPr>
          </a:p>
        </p:txBody>
      </p:sp>
      <p:sp>
        <p:nvSpPr>
          <p:cNvPr id="50" name="Rectangle 11"/>
          <p:cNvSpPr>
            <a:spLocks noChangeArrowheads="1"/>
          </p:cNvSpPr>
          <p:nvPr/>
        </p:nvSpPr>
        <p:spPr bwMode="ltGray">
          <a:xfrm>
            <a:off x="7548487" y="2299389"/>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1" name="Rectangle 12"/>
          <p:cNvSpPr>
            <a:spLocks noChangeArrowheads="1"/>
          </p:cNvSpPr>
          <p:nvPr/>
        </p:nvSpPr>
        <p:spPr bwMode="ltGray">
          <a:xfrm>
            <a:off x="7978699" y="2299389"/>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2" name="Rectangle 13"/>
          <p:cNvSpPr>
            <a:spLocks noChangeArrowheads="1"/>
          </p:cNvSpPr>
          <p:nvPr/>
        </p:nvSpPr>
        <p:spPr bwMode="ltGray">
          <a:xfrm>
            <a:off x="8405737" y="2299389"/>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3" name="Rectangle 14"/>
          <p:cNvSpPr>
            <a:spLocks noChangeArrowheads="1"/>
          </p:cNvSpPr>
          <p:nvPr/>
        </p:nvSpPr>
        <p:spPr bwMode="ltGray">
          <a:xfrm>
            <a:off x="7550074" y="25708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4" name="Rectangle 15"/>
          <p:cNvSpPr>
            <a:spLocks noChangeArrowheads="1"/>
          </p:cNvSpPr>
          <p:nvPr/>
        </p:nvSpPr>
        <p:spPr bwMode="ltGray">
          <a:xfrm>
            <a:off x="7980287" y="25708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5" name="Rectangle 16"/>
          <p:cNvSpPr>
            <a:spLocks noChangeArrowheads="1"/>
          </p:cNvSpPr>
          <p:nvPr/>
        </p:nvSpPr>
        <p:spPr bwMode="ltGray">
          <a:xfrm>
            <a:off x="8407324" y="25708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6" name="Rectangle 17"/>
          <p:cNvSpPr>
            <a:spLocks noChangeArrowheads="1"/>
          </p:cNvSpPr>
          <p:nvPr/>
        </p:nvSpPr>
        <p:spPr bwMode="ltGray">
          <a:xfrm>
            <a:off x="7980287" y="28375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57" name="Freeform 18"/>
          <p:cNvSpPr>
            <a:spLocks/>
          </p:cNvSpPr>
          <p:nvPr/>
        </p:nvSpPr>
        <p:spPr bwMode="auto">
          <a:xfrm>
            <a:off x="5822874" y="2978839"/>
            <a:ext cx="1893888" cy="839788"/>
          </a:xfrm>
          <a:custGeom>
            <a:avLst/>
            <a:gdLst/>
            <a:ahLst/>
            <a:cxnLst>
              <a:cxn ang="0">
                <a:pos x="0" y="528"/>
              </a:cxn>
              <a:cxn ang="0">
                <a:pos x="0" y="304"/>
              </a:cxn>
              <a:cxn ang="0">
                <a:pos x="1192" y="304"/>
              </a:cxn>
              <a:cxn ang="0">
                <a:pos x="1192" y="0"/>
              </a:cxn>
            </a:cxnLst>
            <a:rect l="0" t="0" r="r" b="b"/>
            <a:pathLst>
              <a:path w="1193" h="529">
                <a:moveTo>
                  <a:pt x="0" y="528"/>
                </a:moveTo>
                <a:lnTo>
                  <a:pt x="0" y="304"/>
                </a:lnTo>
                <a:lnTo>
                  <a:pt x="1192" y="304"/>
                </a:lnTo>
                <a:lnTo>
                  <a:pt x="1192" y="0"/>
                </a:lnTo>
              </a:path>
            </a:pathLst>
          </a:custGeom>
          <a:noFill/>
          <a:ln w="50800" cap="rnd" cmpd="sng">
            <a:solidFill>
              <a:srgbClr val="FFCC00"/>
            </a:solidFill>
            <a:prstDash val="solid"/>
            <a:round/>
            <a:headEnd type="none" w="sm" len="sm"/>
            <a:tailEnd type="none" w="sm" len="sm"/>
          </a:ln>
          <a:effectLst/>
        </p:spPr>
        <p:txBody>
          <a:bodyPr/>
          <a:lstStyle/>
          <a:p>
            <a:endParaRPr lang="en-US"/>
          </a:p>
        </p:txBody>
      </p:sp>
      <p:sp>
        <p:nvSpPr>
          <p:cNvPr id="58" name="Freeform 19"/>
          <p:cNvSpPr>
            <a:spLocks/>
          </p:cNvSpPr>
          <p:nvPr/>
        </p:nvSpPr>
        <p:spPr bwMode="auto">
          <a:xfrm>
            <a:off x="8578774" y="2940739"/>
            <a:ext cx="509588" cy="966788"/>
          </a:xfrm>
          <a:custGeom>
            <a:avLst/>
            <a:gdLst/>
            <a:ahLst/>
            <a:cxnLst>
              <a:cxn ang="0">
                <a:pos x="0" y="0"/>
              </a:cxn>
              <a:cxn ang="0">
                <a:pos x="0" y="324"/>
              </a:cxn>
              <a:cxn ang="0">
                <a:pos x="320" y="324"/>
              </a:cxn>
              <a:cxn ang="0">
                <a:pos x="320" y="608"/>
              </a:cxn>
            </a:cxnLst>
            <a:rect l="0" t="0" r="r" b="b"/>
            <a:pathLst>
              <a:path w="321" h="609">
                <a:moveTo>
                  <a:pt x="0" y="0"/>
                </a:moveTo>
                <a:lnTo>
                  <a:pt x="0" y="324"/>
                </a:lnTo>
                <a:lnTo>
                  <a:pt x="320" y="324"/>
                </a:lnTo>
                <a:lnTo>
                  <a:pt x="320" y="608"/>
                </a:lnTo>
              </a:path>
            </a:pathLst>
          </a:custGeom>
          <a:noFill/>
          <a:ln w="50800" cap="rnd" cmpd="sng">
            <a:solidFill>
              <a:srgbClr val="FFCC00"/>
            </a:solidFill>
            <a:prstDash val="solid"/>
            <a:round/>
            <a:headEnd type="none" w="sm" len="sm"/>
            <a:tailEnd type="none" w="sm" len="sm"/>
          </a:ln>
          <a:effectLst/>
        </p:spPr>
        <p:txBody>
          <a:bodyPr/>
          <a:lstStyle/>
          <a:p>
            <a:endParaRPr lang="en-US"/>
          </a:p>
        </p:txBody>
      </p:sp>
      <p:sp>
        <p:nvSpPr>
          <p:cNvPr id="59" name="Line 20"/>
          <p:cNvSpPr>
            <a:spLocks noChangeShapeType="1"/>
          </p:cNvSpPr>
          <p:nvPr/>
        </p:nvSpPr>
        <p:spPr bwMode="auto">
          <a:xfrm>
            <a:off x="6711874" y="3455089"/>
            <a:ext cx="0" cy="450850"/>
          </a:xfrm>
          <a:prstGeom prst="line">
            <a:avLst/>
          </a:prstGeom>
          <a:noFill/>
          <a:ln w="50800">
            <a:solidFill>
              <a:srgbClr val="FFCC00"/>
            </a:solidFill>
            <a:round/>
            <a:headEnd type="none" w="sm" len="sm"/>
            <a:tailEnd type="none" w="sm" len="sm"/>
          </a:ln>
          <a:effectLst/>
        </p:spPr>
        <p:txBody>
          <a:bodyPr wrap="none" anchor="ctr"/>
          <a:lstStyle/>
          <a:p>
            <a:endParaRPr lang="en-US"/>
          </a:p>
        </p:txBody>
      </p:sp>
      <p:sp>
        <p:nvSpPr>
          <p:cNvPr id="60" name="Line 21"/>
          <p:cNvSpPr>
            <a:spLocks noChangeShapeType="1"/>
          </p:cNvSpPr>
          <p:nvPr/>
        </p:nvSpPr>
        <p:spPr bwMode="auto">
          <a:xfrm>
            <a:off x="7524674" y="3455089"/>
            <a:ext cx="0" cy="387350"/>
          </a:xfrm>
          <a:prstGeom prst="line">
            <a:avLst/>
          </a:prstGeom>
          <a:noFill/>
          <a:ln w="50800">
            <a:solidFill>
              <a:srgbClr val="FFCC00"/>
            </a:solidFill>
            <a:round/>
            <a:headEnd type="none" w="sm" len="sm"/>
            <a:tailEnd type="none" w="sm" len="sm"/>
          </a:ln>
          <a:effectLst/>
        </p:spPr>
        <p:txBody>
          <a:bodyPr wrap="none" anchor="ctr"/>
          <a:lstStyle/>
          <a:p>
            <a:endParaRPr lang="en-US"/>
          </a:p>
        </p:txBody>
      </p:sp>
      <p:grpSp>
        <p:nvGrpSpPr>
          <p:cNvPr id="61" name="Group 22"/>
          <p:cNvGrpSpPr>
            <a:grpSpLocks/>
          </p:cNvGrpSpPr>
          <p:nvPr/>
        </p:nvGrpSpPr>
        <p:grpSpPr bwMode="auto">
          <a:xfrm>
            <a:off x="5438699" y="3636064"/>
            <a:ext cx="773113" cy="1312863"/>
            <a:chOff x="2614" y="2686"/>
            <a:chExt cx="487" cy="827"/>
          </a:xfrm>
        </p:grpSpPr>
        <p:grpSp>
          <p:nvGrpSpPr>
            <p:cNvPr id="62" name="Group 23"/>
            <p:cNvGrpSpPr>
              <a:grpSpLocks/>
            </p:cNvGrpSpPr>
            <p:nvPr/>
          </p:nvGrpSpPr>
          <p:grpSpPr bwMode="auto">
            <a:xfrm>
              <a:off x="2774" y="2822"/>
              <a:ext cx="327" cy="547"/>
              <a:chOff x="2774" y="2822"/>
              <a:chExt cx="327" cy="547"/>
            </a:xfrm>
          </p:grpSpPr>
          <p:sp>
            <p:nvSpPr>
              <p:cNvPr id="101" name="Freeform 24"/>
              <p:cNvSpPr>
                <a:spLocks/>
              </p:cNvSpPr>
              <p:nvPr/>
            </p:nvSpPr>
            <p:spPr bwMode="auto">
              <a:xfrm>
                <a:off x="2774" y="2822"/>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102" name="Freeform 25"/>
              <p:cNvSpPr>
                <a:spLocks/>
              </p:cNvSpPr>
              <p:nvPr/>
            </p:nvSpPr>
            <p:spPr bwMode="auto">
              <a:xfrm>
                <a:off x="2800" y="2834"/>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103" name="Freeform 26"/>
              <p:cNvSpPr>
                <a:spLocks/>
              </p:cNvSpPr>
              <p:nvPr/>
            </p:nvSpPr>
            <p:spPr bwMode="auto">
              <a:xfrm>
                <a:off x="2823" y="2848"/>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104" name="Freeform 27"/>
              <p:cNvSpPr>
                <a:spLocks/>
              </p:cNvSpPr>
              <p:nvPr/>
            </p:nvSpPr>
            <p:spPr bwMode="white">
              <a:xfrm>
                <a:off x="2840" y="2868"/>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6633"/>
              </a:solidFill>
              <a:ln w="9525" cap="rnd">
                <a:noFill/>
                <a:round/>
                <a:headEnd/>
                <a:tailEnd/>
              </a:ln>
              <a:effectLst/>
            </p:spPr>
            <p:txBody>
              <a:bodyPr/>
              <a:lstStyle/>
              <a:p>
                <a:endParaRPr lang="en-US"/>
              </a:p>
            </p:txBody>
          </p:sp>
          <p:sp>
            <p:nvSpPr>
              <p:cNvPr id="105" name="Freeform 28"/>
              <p:cNvSpPr>
                <a:spLocks/>
              </p:cNvSpPr>
              <p:nvPr/>
            </p:nvSpPr>
            <p:spPr bwMode="auto">
              <a:xfrm>
                <a:off x="2861" y="294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06" name="Freeform 29"/>
              <p:cNvSpPr>
                <a:spLocks/>
              </p:cNvSpPr>
              <p:nvPr/>
            </p:nvSpPr>
            <p:spPr bwMode="auto">
              <a:xfrm>
                <a:off x="2861" y="2999"/>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07" name="Freeform 30"/>
              <p:cNvSpPr>
                <a:spLocks/>
              </p:cNvSpPr>
              <p:nvPr/>
            </p:nvSpPr>
            <p:spPr bwMode="auto">
              <a:xfrm>
                <a:off x="2861" y="3051"/>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08" name="Freeform 31"/>
              <p:cNvSpPr>
                <a:spLocks/>
              </p:cNvSpPr>
              <p:nvPr/>
            </p:nvSpPr>
            <p:spPr bwMode="auto">
              <a:xfrm>
                <a:off x="2861" y="3104"/>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09" name="Freeform 32"/>
              <p:cNvSpPr>
                <a:spLocks/>
              </p:cNvSpPr>
              <p:nvPr/>
            </p:nvSpPr>
            <p:spPr bwMode="auto">
              <a:xfrm>
                <a:off x="2861" y="3157"/>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110" name="Freeform 33"/>
              <p:cNvSpPr>
                <a:spLocks/>
              </p:cNvSpPr>
              <p:nvPr/>
            </p:nvSpPr>
            <p:spPr bwMode="auto">
              <a:xfrm>
                <a:off x="2861" y="3210"/>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11" name="Freeform 34"/>
              <p:cNvSpPr>
                <a:spLocks/>
              </p:cNvSpPr>
              <p:nvPr/>
            </p:nvSpPr>
            <p:spPr bwMode="auto">
              <a:xfrm>
                <a:off x="2861" y="3263"/>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12" name="Freeform 35"/>
              <p:cNvSpPr>
                <a:spLocks/>
              </p:cNvSpPr>
              <p:nvPr/>
            </p:nvSpPr>
            <p:spPr bwMode="auto">
              <a:xfrm>
                <a:off x="2977" y="2912"/>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13" name="Freeform 36"/>
              <p:cNvSpPr>
                <a:spLocks/>
              </p:cNvSpPr>
              <p:nvPr/>
            </p:nvSpPr>
            <p:spPr bwMode="auto">
              <a:xfrm>
                <a:off x="2977" y="2965"/>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14" name="Freeform 37"/>
              <p:cNvSpPr>
                <a:spLocks/>
              </p:cNvSpPr>
              <p:nvPr/>
            </p:nvSpPr>
            <p:spPr bwMode="auto">
              <a:xfrm>
                <a:off x="2977" y="3018"/>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15" name="Freeform 38"/>
              <p:cNvSpPr>
                <a:spLocks/>
              </p:cNvSpPr>
              <p:nvPr/>
            </p:nvSpPr>
            <p:spPr bwMode="auto">
              <a:xfrm>
                <a:off x="2977" y="3070"/>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116" name="Freeform 39"/>
              <p:cNvSpPr>
                <a:spLocks/>
              </p:cNvSpPr>
              <p:nvPr/>
            </p:nvSpPr>
            <p:spPr bwMode="auto">
              <a:xfrm>
                <a:off x="2977" y="312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117" name="Freeform 40"/>
              <p:cNvSpPr>
                <a:spLocks/>
              </p:cNvSpPr>
              <p:nvPr/>
            </p:nvSpPr>
            <p:spPr bwMode="auto">
              <a:xfrm>
                <a:off x="2977" y="31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18" name="Freeform 41"/>
              <p:cNvSpPr>
                <a:spLocks/>
              </p:cNvSpPr>
              <p:nvPr/>
            </p:nvSpPr>
            <p:spPr bwMode="auto">
              <a:xfrm>
                <a:off x="2977" y="3229"/>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63" name="Group 42"/>
            <p:cNvGrpSpPr>
              <a:grpSpLocks/>
            </p:cNvGrpSpPr>
            <p:nvPr/>
          </p:nvGrpSpPr>
          <p:grpSpPr bwMode="auto">
            <a:xfrm>
              <a:off x="2694" y="2686"/>
              <a:ext cx="327" cy="547"/>
              <a:chOff x="2694" y="2686"/>
              <a:chExt cx="327" cy="547"/>
            </a:xfrm>
          </p:grpSpPr>
          <p:sp>
            <p:nvSpPr>
              <p:cNvPr id="83" name="Freeform 43"/>
              <p:cNvSpPr>
                <a:spLocks/>
              </p:cNvSpPr>
              <p:nvPr/>
            </p:nvSpPr>
            <p:spPr bwMode="auto">
              <a:xfrm>
                <a:off x="2694" y="268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84" name="Freeform 44"/>
              <p:cNvSpPr>
                <a:spLocks/>
              </p:cNvSpPr>
              <p:nvPr/>
            </p:nvSpPr>
            <p:spPr bwMode="auto">
              <a:xfrm>
                <a:off x="2720" y="269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85" name="Freeform 45"/>
              <p:cNvSpPr>
                <a:spLocks/>
              </p:cNvSpPr>
              <p:nvPr/>
            </p:nvSpPr>
            <p:spPr bwMode="auto">
              <a:xfrm>
                <a:off x="2743" y="271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86" name="Freeform 46"/>
              <p:cNvSpPr>
                <a:spLocks/>
              </p:cNvSpPr>
              <p:nvPr/>
            </p:nvSpPr>
            <p:spPr bwMode="white">
              <a:xfrm>
                <a:off x="2760" y="273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009999"/>
              </a:solidFill>
              <a:ln w="9525" cap="rnd">
                <a:noFill/>
                <a:round/>
                <a:headEnd/>
                <a:tailEnd/>
              </a:ln>
              <a:effectLst/>
            </p:spPr>
            <p:txBody>
              <a:bodyPr/>
              <a:lstStyle/>
              <a:p>
                <a:endParaRPr lang="en-US"/>
              </a:p>
            </p:txBody>
          </p:sp>
          <p:sp>
            <p:nvSpPr>
              <p:cNvPr id="87" name="Freeform 47"/>
              <p:cNvSpPr>
                <a:spLocks/>
              </p:cNvSpPr>
              <p:nvPr/>
            </p:nvSpPr>
            <p:spPr bwMode="auto">
              <a:xfrm>
                <a:off x="2781" y="280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88" name="Freeform 48"/>
              <p:cNvSpPr>
                <a:spLocks/>
              </p:cNvSpPr>
              <p:nvPr/>
            </p:nvSpPr>
            <p:spPr bwMode="auto">
              <a:xfrm>
                <a:off x="2781" y="286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89" name="Freeform 49"/>
              <p:cNvSpPr>
                <a:spLocks/>
              </p:cNvSpPr>
              <p:nvPr/>
            </p:nvSpPr>
            <p:spPr bwMode="auto">
              <a:xfrm>
                <a:off x="2781" y="291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90" name="Freeform 50"/>
              <p:cNvSpPr>
                <a:spLocks/>
              </p:cNvSpPr>
              <p:nvPr/>
            </p:nvSpPr>
            <p:spPr bwMode="auto">
              <a:xfrm>
                <a:off x="2781" y="296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91" name="Freeform 51"/>
              <p:cNvSpPr>
                <a:spLocks/>
              </p:cNvSpPr>
              <p:nvPr/>
            </p:nvSpPr>
            <p:spPr bwMode="auto">
              <a:xfrm>
                <a:off x="2781" y="302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92" name="Freeform 52"/>
              <p:cNvSpPr>
                <a:spLocks/>
              </p:cNvSpPr>
              <p:nvPr/>
            </p:nvSpPr>
            <p:spPr bwMode="auto">
              <a:xfrm>
                <a:off x="2781" y="307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93" name="Freeform 53"/>
              <p:cNvSpPr>
                <a:spLocks/>
              </p:cNvSpPr>
              <p:nvPr/>
            </p:nvSpPr>
            <p:spPr bwMode="auto">
              <a:xfrm>
                <a:off x="2781" y="312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94" name="Freeform 54"/>
              <p:cNvSpPr>
                <a:spLocks/>
              </p:cNvSpPr>
              <p:nvPr/>
            </p:nvSpPr>
            <p:spPr bwMode="auto">
              <a:xfrm>
                <a:off x="2897" y="27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95" name="Freeform 55"/>
              <p:cNvSpPr>
                <a:spLocks/>
              </p:cNvSpPr>
              <p:nvPr/>
            </p:nvSpPr>
            <p:spPr bwMode="auto">
              <a:xfrm>
                <a:off x="2897" y="282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96" name="Freeform 56"/>
              <p:cNvSpPr>
                <a:spLocks/>
              </p:cNvSpPr>
              <p:nvPr/>
            </p:nvSpPr>
            <p:spPr bwMode="auto">
              <a:xfrm>
                <a:off x="2897" y="288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97" name="Freeform 57"/>
              <p:cNvSpPr>
                <a:spLocks/>
              </p:cNvSpPr>
              <p:nvPr/>
            </p:nvSpPr>
            <p:spPr bwMode="auto">
              <a:xfrm>
                <a:off x="2897" y="293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98" name="Freeform 58"/>
              <p:cNvSpPr>
                <a:spLocks/>
              </p:cNvSpPr>
              <p:nvPr/>
            </p:nvSpPr>
            <p:spPr bwMode="auto">
              <a:xfrm>
                <a:off x="2897" y="298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99" name="Freeform 59"/>
              <p:cNvSpPr>
                <a:spLocks/>
              </p:cNvSpPr>
              <p:nvPr/>
            </p:nvSpPr>
            <p:spPr bwMode="auto">
              <a:xfrm>
                <a:off x="2897" y="304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00" name="Freeform 60"/>
              <p:cNvSpPr>
                <a:spLocks/>
              </p:cNvSpPr>
              <p:nvPr/>
            </p:nvSpPr>
            <p:spPr bwMode="auto">
              <a:xfrm>
                <a:off x="2897" y="309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64" name="Group 61"/>
            <p:cNvGrpSpPr>
              <a:grpSpLocks/>
            </p:cNvGrpSpPr>
            <p:nvPr/>
          </p:nvGrpSpPr>
          <p:grpSpPr bwMode="auto">
            <a:xfrm>
              <a:off x="2614" y="2966"/>
              <a:ext cx="327" cy="547"/>
              <a:chOff x="2614" y="2966"/>
              <a:chExt cx="327" cy="547"/>
            </a:xfrm>
          </p:grpSpPr>
          <p:sp>
            <p:nvSpPr>
              <p:cNvPr id="65" name="Freeform 62"/>
              <p:cNvSpPr>
                <a:spLocks/>
              </p:cNvSpPr>
              <p:nvPr/>
            </p:nvSpPr>
            <p:spPr bwMode="auto">
              <a:xfrm>
                <a:off x="2614" y="296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66" name="Freeform 63"/>
              <p:cNvSpPr>
                <a:spLocks/>
              </p:cNvSpPr>
              <p:nvPr/>
            </p:nvSpPr>
            <p:spPr bwMode="auto">
              <a:xfrm>
                <a:off x="2640" y="297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67" name="Freeform 64"/>
              <p:cNvSpPr>
                <a:spLocks/>
              </p:cNvSpPr>
              <p:nvPr/>
            </p:nvSpPr>
            <p:spPr bwMode="auto">
              <a:xfrm>
                <a:off x="2663" y="299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68" name="Freeform 65"/>
              <p:cNvSpPr>
                <a:spLocks/>
              </p:cNvSpPr>
              <p:nvPr/>
            </p:nvSpPr>
            <p:spPr bwMode="white">
              <a:xfrm>
                <a:off x="2680" y="301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CC66"/>
              </a:solidFill>
              <a:ln w="9525" cap="rnd">
                <a:noFill/>
                <a:round/>
                <a:headEnd/>
                <a:tailEnd/>
              </a:ln>
              <a:effectLst/>
            </p:spPr>
            <p:txBody>
              <a:bodyPr/>
              <a:lstStyle/>
              <a:p>
                <a:endParaRPr lang="en-US"/>
              </a:p>
            </p:txBody>
          </p:sp>
          <p:sp>
            <p:nvSpPr>
              <p:cNvPr id="69" name="Freeform 66"/>
              <p:cNvSpPr>
                <a:spLocks/>
              </p:cNvSpPr>
              <p:nvPr/>
            </p:nvSpPr>
            <p:spPr bwMode="auto">
              <a:xfrm>
                <a:off x="2701" y="308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70" name="Freeform 67"/>
              <p:cNvSpPr>
                <a:spLocks/>
              </p:cNvSpPr>
              <p:nvPr/>
            </p:nvSpPr>
            <p:spPr bwMode="auto">
              <a:xfrm>
                <a:off x="2701" y="314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71" name="Freeform 68"/>
              <p:cNvSpPr>
                <a:spLocks/>
              </p:cNvSpPr>
              <p:nvPr/>
            </p:nvSpPr>
            <p:spPr bwMode="auto">
              <a:xfrm>
                <a:off x="2701" y="319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72" name="Freeform 69"/>
              <p:cNvSpPr>
                <a:spLocks/>
              </p:cNvSpPr>
              <p:nvPr/>
            </p:nvSpPr>
            <p:spPr bwMode="auto">
              <a:xfrm>
                <a:off x="2701" y="324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73" name="Freeform 70"/>
              <p:cNvSpPr>
                <a:spLocks/>
              </p:cNvSpPr>
              <p:nvPr/>
            </p:nvSpPr>
            <p:spPr bwMode="auto">
              <a:xfrm>
                <a:off x="2701" y="330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74" name="Freeform 71"/>
              <p:cNvSpPr>
                <a:spLocks/>
              </p:cNvSpPr>
              <p:nvPr/>
            </p:nvSpPr>
            <p:spPr bwMode="auto">
              <a:xfrm>
                <a:off x="2701" y="335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75" name="Freeform 72"/>
              <p:cNvSpPr>
                <a:spLocks/>
              </p:cNvSpPr>
              <p:nvPr/>
            </p:nvSpPr>
            <p:spPr bwMode="auto">
              <a:xfrm>
                <a:off x="2701" y="340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76" name="Freeform 73"/>
              <p:cNvSpPr>
                <a:spLocks/>
              </p:cNvSpPr>
              <p:nvPr/>
            </p:nvSpPr>
            <p:spPr bwMode="auto">
              <a:xfrm>
                <a:off x="2817" y="305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77" name="Freeform 74"/>
              <p:cNvSpPr>
                <a:spLocks/>
              </p:cNvSpPr>
              <p:nvPr/>
            </p:nvSpPr>
            <p:spPr bwMode="auto">
              <a:xfrm>
                <a:off x="2817" y="310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78" name="Freeform 75"/>
              <p:cNvSpPr>
                <a:spLocks/>
              </p:cNvSpPr>
              <p:nvPr/>
            </p:nvSpPr>
            <p:spPr bwMode="auto">
              <a:xfrm>
                <a:off x="2817" y="316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79" name="Freeform 76"/>
              <p:cNvSpPr>
                <a:spLocks/>
              </p:cNvSpPr>
              <p:nvPr/>
            </p:nvSpPr>
            <p:spPr bwMode="auto">
              <a:xfrm>
                <a:off x="2817" y="321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80" name="Freeform 77"/>
              <p:cNvSpPr>
                <a:spLocks/>
              </p:cNvSpPr>
              <p:nvPr/>
            </p:nvSpPr>
            <p:spPr bwMode="auto">
              <a:xfrm>
                <a:off x="2817" y="326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81" name="Freeform 78"/>
              <p:cNvSpPr>
                <a:spLocks/>
              </p:cNvSpPr>
              <p:nvPr/>
            </p:nvSpPr>
            <p:spPr bwMode="auto">
              <a:xfrm>
                <a:off x="2817" y="332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82" name="Freeform 79"/>
              <p:cNvSpPr>
                <a:spLocks/>
              </p:cNvSpPr>
              <p:nvPr/>
            </p:nvSpPr>
            <p:spPr bwMode="auto">
              <a:xfrm>
                <a:off x="2817" y="337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grpSp>
        <p:nvGrpSpPr>
          <p:cNvPr id="119" name="Group 80"/>
          <p:cNvGrpSpPr>
            <a:grpSpLocks/>
          </p:cNvGrpSpPr>
          <p:nvPr/>
        </p:nvGrpSpPr>
        <p:grpSpPr bwMode="auto">
          <a:xfrm>
            <a:off x="6289599" y="3636064"/>
            <a:ext cx="773113" cy="1312863"/>
            <a:chOff x="3150" y="2686"/>
            <a:chExt cx="487" cy="827"/>
          </a:xfrm>
        </p:grpSpPr>
        <p:grpSp>
          <p:nvGrpSpPr>
            <p:cNvPr id="120" name="Group 81"/>
            <p:cNvGrpSpPr>
              <a:grpSpLocks/>
            </p:cNvGrpSpPr>
            <p:nvPr/>
          </p:nvGrpSpPr>
          <p:grpSpPr bwMode="auto">
            <a:xfrm>
              <a:off x="3310" y="2822"/>
              <a:ext cx="327" cy="547"/>
              <a:chOff x="3310" y="2822"/>
              <a:chExt cx="327" cy="547"/>
            </a:xfrm>
          </p:grpSpPr>
          <p:sp>
            <p:nvSpPr>
              <p:cNvPr id="159" name="Freeform 82"/>
              <p:cNvSpPr>
                <a:spLocks/>
              </p:cNvSpPr>
              <p:nvPr/>
            </p:nvSpPr>
            <p:spPr bwMode="auto">
              <a:xfrm>
                <a:off x="3310" y="2822"/>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160" name="Freeform 83"/>
              <p:cNvSpPr>
                <a:spLocks/>
              </p:cNvSpPr>
              <p:nvPr/>
            </p:nvSpPr>
            <p:spPr bwMode="auto">
              <a:xfrm>
                <a:off x="3336" y="2834"/>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161" name="Freeform 84"/>
              <p:cNvSpPr>
                <a:spLocks/>
              </p:cNvSpPr>
              <p:nvPr/>
            </p:nvSpPr>
            <p:spPr bwMode="auto">
              <a:xfrm>
                <a:off x="3359" y="2848"/>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162" name="Freeform 85"/>
              <p:cNvSpPr>
                <a:spLocks/>
              </p:cNvSpPr>
              <p:nvPr/>
            </p:nvSpPr>
            <p:spPr bwMode="white">
              <a:xfrm>
                <a:off x="3376" y="2868"/>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6633"/>
              </a:solidFill>
              <a:ln w="9525" cap="rnd">
                <a:noFill/>
                <a:round/>
                <a:headEnd/>
                <a:tailEnd/>
              </a:ln>
              <a:effectLst/>
            </p:spPr>
            <p:txBody>
              <a:bodyPr/>
              <a:lstStyle/>
              <a:p>
                <a:endParaRPr lang="en-US"/>
              </a:p>
            </p:txBody>
          </p:sp>
          <p:sp>
            <p:nvSpPr>
              <p:cNvPr id="163" name="Freeform 86"/>
              <p:cNvSpPr>
                <a:spLocks/>
              </p:cNvSpPr>
              <p:nvPr/>
            </p:nvSpPr>
            <p:spPr bwMode="auto">
              <a:xfrm>
                <a:off x="3397" y="294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64" name="Freeform 87"/>
              <p:cNvSpPr>
                <a:spLocks/>
              </p:cNvSpPr>
              <p:nvPr/>
            </p:nvSpPr>
            <p:spPr bwMode="auto">
              <a:xfrm>
                <a:off x="3397" y="2999"/>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65" name="Freeform 88"/>
              <p:cNvSpPr>
                <a:spLocks/>
              </p:cNvSpPr>
              <p:nvPr/>
            </p:nvSpPr>
            <p:spPr bwMode="auto">
              <a:xfrm>
                <a:off x="3397" y="3051"/>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66" name="Freeform 89"/>
              <p:cNvSpPr>
                <a:spLocks/>
              </p:cNvSpPr>
              <p:nvPr/>
            </p:nvSpPr>
            <p:spPr bwMode="auto">
              <a:xfrm>
                <a:off x="3397" y="3104"/>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67" name="Freeform 90"/>
              <p:cNvSpPr>
                <a:spLocks/>
              </p:cNvSpPr>
              <p:nvPr/>
            </p:nvSpPr>
            <p:spPr bwMode="auto">
              <a:xfrm>
                <a:off x="3397" y="3157"/>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168" name="Freeform 91"/>
              <p:cNvSpPr>
                <a:spLocks/>
              </p:cNvSpPr>
              <p:nvPr/>
            </p:nvSpPr>
            <p:spPr bwMode="auto">
              <a:xfrm>
                <a:off x="3397" y="3210"/>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69" name="Freeform 92"/>
              <p:cNvSpPr>
                <a:spLocks/>
              </p:cNvSpPr>
              <p:nvPr/>
            </p:nvSpPr>
            <p:spPr bwMode="auto">
              <a:xfrm>
                <a:off x="3397" y="3263"/>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70" name="Freeform 93"/>
              <p:cNvSpPr>
                <a:spLocks/>
              </p:cNvSpPr>
              <p:nvPr/>
            </p:nvSpPr>
            <p:spPr bwMode="auto">
              <a:xfrm>
                <a:off x="3513" y="2912"/>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71" name="Freeform 94"/>
              <p:cNvSpPr>
                <a:spLocks/>
              </p:cNvSpPr>
              <p:nvPr/>
            </p:nvSpPr>
            <p:spPr bwMode="auto">
              <a:xfrm>
                <a:off x="3513" y="2965"/>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72" name="Freeform 95"/>
              <p:cNvSpPr>
                <a:spLocks/>
              </p:cNvSpPr>
              <p:nvPr/>
            </p:nvSpPr>
            <p:spPr bwMode="auto">
              <a:xfrm>
                <a:off x="3513" y="3018"/>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73" name="Freeform 96"/>
              <p:cNvSpPr>
                <a:spLocks/>
              </p:cNvSpPr>
              <p:nvPr/>
            </p:nvSpPr>
            <p:spPr bwMode="auto">
              <a:xfrm>
                <a:off x="3513" y="3070"/>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174" name="Freeform 97"/>
              <p:cNvSpPr>
                <a:spLocks/>
              </p:cNvSpPr>
              <p:nvPr/>
            </p:nvSpPr>
            <p:spPr bwMode="auto">
              <a:xfrm>
                <a:off x="3513" y="312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175" name="Freeform 98"/>
              <p:cNvSpPr>
                <a:spLocks/>
              </p:cNvSpPr>
              <p:nvPr/>
            </p:nvSpPr>
            <p:spPr bwMode="auto">
              <a:xfrm>
                <a:off x="3513" y="31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76" name="Freeform 99"/>
              <p:cNvSpPr>
                <a:spLocks/>
              </p:cNvSpPr>
              <p:nvPr/>
            </p:nvSpPr>
            <p:spPr bwMode="auto">
              <a:xfrm>
                <a:off x="3513" y="3229"/>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121" name="Group 100"/>
            <p:cNvGrpSpPr>
              <a:grpSpLocks/>
            </p:cNvGrpSpPr>
            <p:nvPr/>
          </p:nvGrpSpPr>
          <p:grpSpPr bwMode="auto">
            <a:xfrm>
              <a:off x="3230" y="2686"/>
              <a:ext cx="327" cy="547"/>
              <a:chOff x="3230" y="2686"/>
              <a:chExt cx="327" cy="547"/>
            </a:xfrm>
          </p:grpSpPr>
          <p:sp>
            <p:nvSpPr>
              <p:cNvPr id="141" name="Freeform 101"/>
              <p:cNvSpPr>
                <a:spLocks/>
              </p:cNvSpPr>
              <p:nvPr/>
            </p:nvSpPr>
            <p:spPr bwMode="auto">
              <a:xfrm>
                <a:off x="3230" y="268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142" name="Freeform 102"/>
              <p:cNvSpPr>
                <a:spLocks/>
              </p:cNvSpPr>
              <p:nvPr/>
            </p:nvSpPr>
            <p:spPr bwMode="auto">
              <a:xfrm>
                <a:off x="3256" y="269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143" name="Freeform 103"/>
              <p:cNvSpPr>
                <a:spLocks/>
              </p:cNvSpPr>
              <p:nvPr/>
            </p:nvSpPr>
            <p:spPr bwMode="auto">
              <a:xfrm>
                <a:off x="3279" y="271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144" name="Freeform 104"/>
              <p:cNvSpPr>
                <a:spLocks/>
              </p:cNvSpPr>
              <p:nvPr/>
            </p:nvSpPr>
            <p:spPr bwMode="white">
              <a:xfrm>
                <a:off x="3296" y="273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009999"/>
              </a:solidFill>
              <a:ln w="9525" cap="rnd">
                <a:noFill/>
                <a:round/>
                <a:headEnd/>
                <a:tailEnd/>
              </a:ln>
              <a:effectLst/>
            </p:spPr>
            <p:txBody>
              <a:bodyPr/>
              <a:lstStyle/>
              <a:p>
                <a:endParaRPr lang="en-US"/>
              </a:p>
            </p:txBody>
          </p:sp>
          <p:sp>
            <p:nvSpPr>
              <p:cNvPr id="145" name="Freeform 105"/>
              <p:cNvSpPr>
                <a:spLocks/>
              </p:cNvSpPr>
              <p:nvPr/>
            </p:nvSpPr>
            <p:spPr bwMode="auto">
              <a:xfrm>
                <a:off x="3317" y="280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46" name="Freeform 106"/>
              <p:cNvSpPr>
                <a:spLocks/>
              </p:cNvSpPr>
              <p:nvPr/>
            </p:nvSpPr>
            <p:spPr bwMode="auto">
              <a:xfrm>
                <a:off x="3317" y="286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47" name="Freeform 107"/>
              <p:cNvSpPr>
                <a:spLocks/>
              </p:cNvSpPr>
              <p:nvPr/>
            </p:nvSpPr>
            <p:spPr bwMode="auto">
              <a:xfrm>
                <a:off x="3317" y="291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48" name="Freeform 108"/>
              <p:cNvSpPr>
                <a:spLocks/>
              </p:cNvSpPr>
              <p:nvPr/>
            </p:nvSpPr>
            <p:spPr bwMode="auto">
              <a:xfrm>
                <a:off x="3317" y="296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49" name="Freeform 109"/>
              <p:cNvSpPr>
                <a:spLocks/>
              </p:cNvSpPr>
              <p:nvPr/>
            </p:nvSpPr>
            <p:spPr bwMode="auto">
              <a:xfrm>
                <a:off x="3317" y="302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150" name="Freeform 110"/>
              <p:cNvSpPr>
                <a:spLocks/>
              </p:cNvSpPr>
              <p:nvPr/>
            </p:nvSpPr>
            <p:spPr bwMode="auto">
              <a:xfrm>
                <a:off x="3317" y="307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51" name="Freeform 111"/>
              <p:cNvSpPr>
                <a:spLocks/>
              </p:cNvSpPr>
              <p:nvPr/>
            </p:nvSpPr>
            <p:spPr bwMode="auto">
              <a:xfrm>
                <a:off x="3317" y="312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52" name="Freeform 112"/>
              <p:cNvSpPr>
                <a:spLocks/>
              </p:cNvSpPr>
              <p:nvPr/>
            </p:nvSpPr>
            <p:spPr bwMode="auto">
              <a:xfrm>
                <a:off x="3433" y="27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53" name="Freeform 113"/>
              <p:cNvSpPr>
                <a:spLocks/>
              </p:cNvSpPr>
              <p:nvPr/>
            </p:nvSpPr>
            <p:spPr bwMode="auto">
              <a:xfrm>
                <a:off x="3433" y="282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54" name="Freeform 114"/>
              <p:cNvSpPr>
                <a:spLocks/>
              </p:cNvSpPr>
              <p:nvPr/>
            </p:nvSpPr>
            <p:spPr bwMode="auto">
              <a:xfrm>
                <a:off x="3433" y="288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55" name="Freeform 115"/>
              <p:cNvSpPr>
                <a:spLocks/>
              </p:cNvSpPr>
              <p:nvPr/>
            </p:nvSpPr>
            <p:spPr bwMode="auto">
              <a:xfrm>
                <a:off x="3433" y="293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156" name="Freeform 116"/>
              <p:cNvSpPr>
                <a:spLocks/>
              </p:cNvSpPr>
              <p:nvPr/>
            </p:nvSpPr>
            <p:spPr bwMode="auto">
              <a:xfrm>
                <a:off x="3433" y="298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157" name="Freeform 117"/>
              <p:cNvSpPr>
                <a:spLocks/>
              </p:cNvSpPr>
              <p:nvPr/>
            </p:nvSpPr>
            <p:spPr bwMode="auto">
              <a:xfrm>
                <a:off x="3433" y="304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58" name="Freeform 118"/>
              <p:cNvSpPr>
                <a:spLocks/>
              </p:cNvSpPr>
              <p:nvPr/>
            </p:nvSpPr>
            <p:spPr bwMode="auto">
              <a:xfrm>
                <a:off x="3433" y="309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122" name="Group 119"/>
            <p:cNvGrpSpPr>
              <a:grpSpLocks/>
            </p:cNvGrpSpPr>
            <p:nvPr/>
          </p:nvGrpSpPr>
          <p:grpSpPr bwMode="auto">
            <a:xfrm>
              <a:off x="3150" y="2966"/>
              <a:ext cx="327" cy="547"/>
              <a:chOff x="3150" y="2966"/>
              <a:chExt cx="327" cy="547"/>
            </a:xfrm>
          </p:grpSpPr>
          <p:sp>
            <p:nvSpPr>
              <p:cNvPr id="123" name="Freeform 120"/>
              <p:cNvSpPr>
                <a:spLocks/>
              </p:cNvSpPr>
              <p:nvPr/>
            </p:nvSpPr>
            <p:spPr bwMode="auto">
              <a:xfrm>
                <a:off x="3150" y="296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124" name="Freeform 121"/>
              <p:cNvSpPr>
                <a:spLocks/>
              </p:cNvSpPr>
              <p:nvPr/>
            </p:nvSpPr>
            <p:spPr bwMode="auto">
              <a:xfrm>
                <a:off x="3176" y="297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125" name="Freeform 122"/>
              <p:cNvSpPr>
                <a:spLocks/>
              </p:cNvSpPr>
              <p:nvPr/>
            </p:nvSpPr>
            <p:spPr bwMode="auto">
              <a:xfrm>
                <a:off x="3199" y="299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126" name="Freeform 123"/>
              <p:cNvSpPr>
                <a:spLocks/>
              </p:cNvSpPr>
              <p:nvPr/>
            </p:nvSpPr>
            <p:spPr bwMode="white">
              <a:xfrm>
                <a:off x="3216" y="301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CC66"/>
              </a:solidFill>
              <a:ln w="9525" cap="rnd">
                <a:noFill/>
                <a:round/>
                <a:headEnd/>
                <a:tailEnd/>
              </a:ln>
              <a:effectLst/>
            </p:spPr>
            <p:txBody>
              <a:bodyPr/>
              <a:lstStyle/>
              <a:p>
                <a:endParaRPr lang="en-US"/>
              </a:p>
            </p:txBody>
          </p:sp>
          <p:sp>
            <p:nvSpPr>
              <p:cNvPr id="127" name="Freeform 124"/>
              <p:cNvSpPr>
                <a:spLocks/>
              </p:cNvSpPr>
              <p:nvPr/>
            </p:nvSpPr>
            <p:spPr bwMode="auto">
              <a:xfrm>
                <a:off x="3237" y="308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28" name="Freeform 125"/>
              <p:cNvSpPr>
                <a:spLocks/>
              </p:cNvSpPr>
              <p:nvPr/>
            </p:nvSpPr>
            <p:spPr bwMode="auto">
              <a:xfrm>
                <a:off x="3237" y="314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29" name="Freeform 126"/>
              <p:cNvSpPr>
                <a:spLocks/>
              </p:cNvSpPr>
              <p:nvPr/>
            </p:nvSpPr>
            <p:spPr bwMode="auto">
              <a:xfrm>
                <a:off x="3237" y="319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30" name="Freeform 127"/>
              <p:cNvSpPr>
                <a:spLocks/>
              </p:cNvSpPr>
              <p:nvPr/>
            </p:nvSpPr>
            <p:spPr bwMode="auto">
              <a:xfrm>
                <a:off x="3237" y="324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31" name="Freeform 128"/>
              <p:cNvSpPr>
                <a:spLocks/>
              </p:cNvSpPr>
              <p:nvPr/>
            </p:nvSpPr>
            <p:spPr bwMode="auto">
              <a:xfrm>
                <a:off x="3237" y="330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132" name="Freeform 129"/>
              <p:cNvSpPr>
                <a:spLocks/>
              </p:cNvSpPr>
              <p:nvPr/>
            </p:nvSpPr>
            <p:spPr bwMode="auto">
              <a:xfrm>
                <a:off x="3237" y="335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33" name="Freeform 130"/>
              <p:cNvSpPr>
                <a:spLocks/>
              </p:cNvSpPr>
              <p:nvPr/>
            </p:nvSpPr>
            <p:spPr bwMode="auto">
              <a:xfrm>
                <a:off x="3237" y="340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34" name="Freeform 131"/>
              <p:cNvSpPr>
                <a:spLocks/>
              </p:cNvSpPr>
              <p:nvPr/>
            </p:nvSpPr>
            <p:spPr bwMode="auto">
              <a:xfrm>
                <a:off x="3353" y="305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35" name="Freeform 132"/>
              <p:cNvSpPr>
                <a:spLocks/>
              </p:cNvSpPr>
              <p:nvPr/>
            </p:nvSpPr>
            <p:spPr bwMode="auto">
              <a:xfrm>
                <a:off x="3353" y="310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36" name="Freeform 133"/>
              <p:cNvSpPr>
                <a:spLocks/>
              </p:cNvSpPr>
              <p:nvPr/>
            </p:nvSpPr>
            <p:spPr bwMode="auto">
              <a:xfrm>
                <a:off x="3353" y="316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37" name="Freeform 134"/>
              <p:cNvSpPr>
                <a:spLocks/>
              </p:cNvSpPr>
              <p:nvPr/>
            </p:nvSpPr>
            <p:spPr bwMode="auto">
              <a:xfrm>
                <a:off x="3353" y="321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138" name="Freeform 135"/>
              <p:cNvSpPr>
                <a:spLocks/>
              </p:cNvSpPr>
              <p:nvPr/>
            </p:nvSpPr>
            <p:spPr bwMode="auto">
              <a:xfrm>
                <a:off x="3353" y="326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139" name="Freeform 136"/>
              <p:cNvSpPr>
                <a:spLocks/>
              </p:cNvSpPr>
              <p:nvPr/>
            </p:nvSpPr>
            <p:spPr bwMode="auto">
              <a:xfrm>
                <a:off x="3353" y="332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40" name="Freeform 137"/>
              <p:cNvSpPr>
                <a:spLocks/>
              </p:cNvSpPr>
              <p:nvPr/>
            </p:nvSpPr>
            <p:spPr bwMode="auto">
              <a:xfrm>
                <a:off x="3353" y="337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grpSp>
        <p:nvGrpSpPr>
          <p:cNvPr id="177" name="Group 138"/>
          <p:cNvGrpSpPr>
            <a:grpSpLocks/>
          </p:cNvGrpSpPr>
          <p:nvPr/>
        </p:nvGrpSpPr>
        <p:grpSpPr bwMode="auto">
          <a:xfrm>
            <a:off x="7140499" y="3636064"/>
            <a:ext cx="773113" cy="1312863"/>
            <a:chOff x="3686" y="2686"/>
            <a:chExt cx="487" cy="827"/>
          </a:xfrm>
        </p:grpSpPr>
        <p:grpSp>
          <p:nvGrpSpPr>
            <p:cNvPr id="178" name="Group 139"/>
            <p:cNvGrpSpPr>
              <a:grpSpLocks/>
            </p:cNvGrpSpPr>
            <p:nvPr/>
          </p:nvGrpSpPr>
          <p:grpSpPr bwMode="auto">
            <a:xfrm>
              <a:off x="3846" y="2822"/>
              <a:ext cx="327" cy="547"/>
              <a:chOff x="3846" y="2822"/>
              <a:chExt cx="327" cy="547"/>
            </a:xfrm>
          </p:grpSpPr>
          <p:sp>
            <p:nvSpPr>
              <p:cNvPr id="217" name="Freeform 140"/>
              <p:cNvSpPr>
                <a:spLocks/>
              </p:cNvSpPr>
              <p:nvPr/>
            </p:nvSpPr>
            <p:spPr bwMode="auto">
              <a:xfrm>
                <a:off x="3846" y="2822"/>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218" name="Freeform 141"/>
              <p:cNvSpPr>
                <a:spLocks/>
              </p:cNvSpPr>
              <p:nvPr/>
            </p:nvSpPr>
            <p:spPr bwMode="auto">
              <a:xfrm>
                <a:off x="3872" y="2834"/>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219" name="Freeform 142"/>
              <p:cNvSpPr>
                <a:spLocks/>
              </p:cNvSpPr>
              <p:nvPr/>
            </p:nvSpPr>
            <p:spPr bwMode="auto">
              <a:xfrm>
                <a:off x="3895" y="2848"/>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220" name="Freeform 143"/>
              <p:cNvSpPr>
                <a:spLocks/>
              </p:cNvSpPr>
              <p:nvPr/>
            </p:nvSpPr>
            <p:spPr bwMode="white">
              <a:xfrm>
                <a:off x="3912" y="2868"/>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6633"/>
              </a:solidFill>
              <a:ln w="9525" cap="rnd">
                <a:noFill/>
                <a:round/>
                <a:headEnd/>
                <a:tailEnd/>
              </a:ln>
              <a:effectLst/>
            </p:spPr>
            <p:txBody>
              <a:bodyPr/>
              <a:lstStyle/>
              <a:p>
                <a:endParaRPr lang="en-US"/>
              </a:p>
            </p:txBody>
          </p:sp>
          <p:sp>
            <p:nvSpPr>
              <p:cNvPr id="221" name="Freeform 144"/>
              <p:cNvSpPr>
                <a:spLocks/>
              </p:cNvSpPr>
              <p:nvPr/>
            </p:nvSpPr>
            <p:spPr bwMode="auto">
              <a:xfrm>
                <a:off x="3933" y="294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22" name="Freeform 145"/>
              <p:cNvSpPr>
                <a:spLocks/>
              </p:cNvSpPr>
              <p:nvPr/>
            </p:nvSpPr>
            <p:spPr bwMode="auto">
              <a:xfrm>
                <a:off x="3933" y="2999"/>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23" name="Freeform 146"/>
              <p:cNvSpPr>
                <a:spLocks/>
              </p:cNvSpPr>
              <p:nvPr/>
            </p:nvSpPr>
            <p:spPr bwMode="auto">
              <a:xfrm>
                <a:off x="3933" y="3051"/>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24" name="Freeform 147"/>
              <p:cNvSpPr>
                <a:spLocks/>
              </p:cNvSpPr>
              <p:nvPr/>
            </p:nvSpPr>
            <p:spPr bwMode="auto">
              <a:xfrm>
                <a:off x="3933" y="3104"/>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25" name="Freeform 148"/>
              <p:cNvSpPr>
                <a:spLocks/>
              </p:cNvSpPr>
              <p:nvPr/>
            </p:nvSpPr>
            <p:spPr bwMode="auto">
              <a:xfrm>
                <a:off x="3933" y="3157"/>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226" name="Freeform 149"/>
              <p:cNvSpPr>
                <a:spLocks/>
              </p:cNvSpPr>
              <p:nvPr/>
            </p:nvSpPr>
            <p:spPr bwMode="auto">
              <a:xfrm>
                <a:off x="3933" y="3210"/>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27" name="Freeform 150"/>
              <p:cNvSpPr>
                <a:spLocks/>
              </p:cNvSpPr>
              <p:nvPr/>
            </p:nvSpPr>
            <p:spPr bwMode="auto">
              <a:xfrm>
                <a:off x="3933" y="3263"/>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28" name="Freeform 151"/>
              <p:cNvSpPr>
                <a:spLocks/>
              </p:cNvSpPr>
              <p:nvPr/>
            </p:nvSpPr>
            <p:spPr bwMode="auto">
              <a:xfrm>
                <a:off x="4049" y="2912"/>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29" name="Freeform 152"/>
              <p:cNvSpPr>
                <a:spLocks/>
              </p:cNvSpPr>
              <p:nvPr/>
            </p:nvSpPr>
            <p:spPr bwMode="auto">
              <a:xfrm>
                <a:off x="4049" y="2965"/>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30" name="Freeform 153"/>
              <p:cNvSpPr>
                <a:spLocks/>
              </p:cNvSpPr>
              <p:nvPr/>
            </p:nvSpPr>
            <p:spPr bwMode="auto">
              <a:xfrm>
                <a:off x="4049" y="3018"/>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31" name="Freeform 154"/>
              <p:cNvSpPr>
                <a:spLocks/>
              </p:cNvSpPr>
              <p:nvPr/>
            </p:nvSpPr>
            <p:spPr bwMode="auto">
              <a:xfrm>
                <a:off x="4049" y="3070"/>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232" name="Freeform 155"/>
              <p:cNvSpPr>
                <a:spLocks/>
              </p:cNvSpPr>
              <p:nvPr/>
            </p:nvSpPr>
            <p:spPr bwMode="auto">
              <a:xfrm>
                <a:off x="4049" y="312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233" name="Freeform 156"/>
              <p:cNvSpPr>
                <a:spLocks/>
              </p:cNvSpPr>
              <p:nvPr/>
            </p:nvSpPr>
            <p:spPr bwMode="auto">
              <a:xfrm>
                <a:off x="4049" y="31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34" name="Freeform 157"/>
              <p:cNvSpPr>
                <a:spLocks/>
              </p:cNvSpPr>
              <p:nvPr/>
            </p:nvSpPr>
            <p:spPr bwMode="auto">
              <a:xfrm>
                <a:off x="4049" y="3229"/>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179" name="Group 158"/>
            <p:cNvGrpSpPr>
              <a:grpSpLocks/>
            </p:cNvGrpSpPr>
            <p:nvPr/>
          </p:nvGrpSpPr>
          <p:grpSpPr bwMode="auto">
            <a:xfrm>
              <a:off x="3766" y="2686"/>
              <a:ext cx="327" cy="547"/>
              <a:chOff x="3766" y="2686"/>
              <a:chExt cx="327" cy="547"/>
            </a:xfrm>
          </p:grpSpPr>
          <p:sp>
            <p:nvSpPr>
              <p:cNvPr id="199" name="Freeform 159"/>
              <p:cNvSpPr>
                <a:spLocks/>
              </p:cNvSpPr>
              <p:nvPr/>
            </p:nvSpPr>
            <p:spPr bwMode="auto">
              <a:xfrm>
                <a:off x="3766" y="268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200" name="Freeform 160"/>
              <p:cNvSpPr>
                <a:spLocks/>
              </p:cNvSpPr>
              <p:nvPr/>
            </p:nvSpPr>
            <p:spPr bwMode="auto">
              <a:xfrm>
                <a:off x="3792" y="269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201" name="Freeform 161"/>
              <p:cNvSpPr>
                <a:spLocks/>
              </p:cNvSpPr>
              <p:nvPr/>
            </p:nvSpPr>
            <p:spPr bwMode="auto">
              <a:xfrm>
                <a:off x="3815" y="271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202" name="Freeform 162"/>
              <p:cNvSpPr>
                <a:spLocks/>
              </p:cNvSpPr>
              <p:nvPr/>
            </p:nvSpPr>
            <p:spPr bwMode="white">
              <a:xfrm>
                <a:off x="3832" y="273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009999"/>
              </a:solidFill>
              <a:ln w="9525" cap="rnd">
                <a:noFill/>
                <a:round/>
                <a:headEnd/>
                <a:tailEnd/>
              </a:ln>
              <a:effectLst/>
            </p:spPr>
            <p:txBody>
              <a:bodyPr/>
              <a:lstStyle/>
              <a:p>
                <a:endParaRPr lang="en-US"/>
              </a:p>
            </p:txBody>
          </p:sp>
          <p:sp>
            <p:nvSpPr>
              <p:cNvPr id="203" name="Freeform 163"/>
              <p:cNvSpPr>
                <a:spLocks/>
              </p:cNvSpPr>
              <p:nvPr/>
            </p:nvSpPr>
            <p:spPr bwMode="auto">
              <a:xfrm>
                <a:off x="3853" y="280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04" name="Freeform 164"/>
              <p:cNvSpPr>
                <a:spLocks/>
              </p:cNvSpPr>
              <p:nvPr/>
            </p:nvSpPr>
            <p:spPr bwMode="auto">
              <a:xfrm>
                <a:off x="3853" y="286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05" name="Freeform 165"/>
              <p:cNvSpPr>
                <a:spLocks/>
              </p:cNvSpPr>
              <p:nvPr/>
            </p:nvSpPr>
            <p:spPr bwMode="auto">
              <a:xfrm>
                <a:off x="3853" y="291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06" name="Freeform 166"/>
              <p:cNvSpPr>
                <a:spLocks/>
              </p:cNvSpPr>
              <p:nvPr/>
            </p:nvSpPr>
            <p:spPr bwMode="auto">
              <a:xfrm>
                <a:off x="3853" y="296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07" name="Freeform 167"/>
              <p:cNvSpPr>
                <a:spLocks/>
              </p:cNvSpPr>
              <p:nvPr/>
            </p:nvSpPr>
            <p:spPr bwMode="auto">
              <a:xfrm>
                <a:off x="3853" y="302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208" name="Freeform 168"/>
              <p:cNvSpPr>
                <a:spLocks/>
              </p:cNvSpPr>
              <p:nvPr/>
            </p:nvSpPr>
            <p:spPr bwMode="auto">
              <a:xfrm>
                <a:off x="3853" y="307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09" name="Freeform 169"/>
              <p:cNvSpPr>
                <a:spLocks/>
              </p:cNvSpPr>
              <p:nvPr/>
            </p:nvSpPr>
            <p:spPr bwMode="auto">
              <a:xfrm>
                <a:off x="3853" y="312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10" name="Freeform 170"/>
              <p:cNvSpPr>
                <a:spLocks/>
              </p:cNvSpPr>
              <p:nvPr/>
            </p:nvSpPr>
            <p:spPr bwMode="auto">
              <a:xfrm>
                <a:off x="3969" y="27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11" name="Freeform 171"/>
              <p:cNvSpPr>
                <a:spLocks/>
              </p:cNvSpPr>
              <p:nvPr/>
            </p:nvSpPr>
            <p:spPr bwMode="auto">
              <a:xfrm>
                <a:off x="3969" y="282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12" name="Freeform 172"/>
              <p:cNvSpPr>
                <a:spLocks/>
              </p:cNvSpPr>
              <p:nvPr/>
            </p:nvSpPr>
            <p:spPr bwMode="auto">
              <a:xfrm>
                <a:off x="3969" y="288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13" name="Freeform 173"/>
              <p:cNvSpPr>
                <a:spLocks/>
              </p:cNvSpPr>
              <p:nvPr/>
            </p:nvSpPr>
            <p:spPr bwMode="auto">
              <a:xfrm>
                <a:off x="3969" y="293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214" name="Freeform 174"/>
              <p:cNvSpPr>
                <a:spLocks/>
              </p:cNvSpPr>
              <p:nvPr/>
            </p:nvSpPr>
            <p:spPr bwMode="auto">
              <a:xfrm>
                <a:off x="3969" y="298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215" name="Freeform 175"/>
              <p:cNvSpPr>
                <a:spLocks/>
              </p:cNvSpPr>
              <p:nvPr/>
            </p:nvSpPr>
            <p:spPr bwMode="auto">
              <a:xfrm>
                <a:off x="3969" y="304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16" name="Freeform 176"/>
              <p:cNvSpPr>
                <a:spLocks/>
              </p:cNvSpPr>
              <p:nvPr/>
            </p:nvSpPr>
            <p:spPr bwMode="auto">
              <a:xfrm>
                <a:off x="3969" y="309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180" name="Group 177"/>
            <p:cNvGrpSpPr>
              <a:grpSpLocks/>
            </p:cNvGrpSpPr>
            <p:nvPr/>
          </p:nvGrpSpPr>
          <p:grpSpPr bwMode="auto">
            <a:xfrm>
              <a:off x="3686" y="2966"/>
              <a:ext cx="327" cy="547"/>
              <a:chOff x="3686" y="2966"/>
              <a:chExt cx="327" cy="547"/>
            </a:xfrm>
          </p:grpSpPr>
          <p:sp>
            <p:nvSpPr>
              <p:cNvPr id="181" name="Freeform 178"/>
              <p:cNvSpPr>
                <a:spLocks/>
              </p:cNvSpPr>
              <p:nvPr/>
            </p:nvSpPr>
            <p:spPr bwMode="auto">
              <a:xfrm>
                <a:off x="3686" y="296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182" name="Freeform 179"/>
              <p:cNvSpPr>
                <a:spLocks/>
              </p:cNvSpPr>
              <p:nvPr/>
            </p:nvSpPr>
            <p:spPr bwMode="auto">
              <a:xfrm>
                <a:off x="3712" y="297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183" name="Freeform 180"/>
              <p:cNvSpPr>
                <a:spLocks/>
              </p:cNvSpPr>
              <p:nvPr/>
            </p:nvSpPr>
            <p:spPr bwMode="auto">
              <a:xfrm>
                <a:off x="3735" y="299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184" name="Freeform 181"/>
              <p:cNvSpPr>
                <a:spLocks/>
              </p:cNvSpPr>
              <p:nvPr/>
            </p:nvSpPr>
            <p:spPr bwMode="white">
              <a:xfrm>
                <a:off x="3752" y="301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CC66"/>
              </a:solidFill>
              <a:ln w="9525" cap="rnd">
                <a:noFill/>
                <a:round/>
                <a:headEnd/>
                <a:tailEnd/>
              </a:ln>
              <a:effectLst/>
            </p:spPr>
            <p:txBody>
              <a:bodyPr/>
              <a:lstStyle/>
              <a:p>
                <a:endParaRPr lang="en-US"/>
              </a:p>
            </p:txBody>
          </p:sp>
          <p:sp>
            <p:nvSpPr>
              <p:cNvPr id="185" name="Freeform 182"/>
              <p:cNvSpPr>
                <a:spLocks/>
              </p:cNvSpPr>
              <p:nvPr/>
            </p:nvSpPr>
            <p:spPr bwMode="auto">
              <a:xfrm>
                <a:off x="3773" y="308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86" name="Freeform 183"/>
              <p:cNvSpPr>
                <a:spLocks/>
              </p:cNvSpPr>
              <p:nvPr/>
            </p:nvSpPr>
            <p:spPr bwMode="auto">
              <a:xfrm>
                <a:off x="3773" y="314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87" name="Freeform 184"/>
              <p:cNvSpPr>
                <a:spLocks/>
              </p:cNvSpPr>
              <p:nvPr/>
            </p:nvSpPr>
            <p:spPr bwMode="auto">
              <a:xfrm>
                <a:off x="3773" y="319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188" name="Freeform 185"/>
              <p:cNvSpPr>
                <a:spLocks/>
              </p:cNvSpPr>
              <p:nvPr/>
            </p:nvSpPr>
            <p:spPr bwMode="auto">
              <a:xfrm>
                <a:off x="3773" y="324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89" name="Freeform 186"/>
              <p:cNvSpPr>
                <a:spLocks/>
              </p:cNvSpPr>
              <p:nvPr/>
            </p:nvSpPr>
            <p:spPr bwMode="auto">
              <a:xfrm>
                <a:off x="3773" y="330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190" name="Freeform 187"/>
              <p:cNvSpPr>
                <a:spLocks/>
              </p:cNvSpPr>
              <p:nvPr/>
            </p:nvSpPr>
            <p:spPr bwMode="auto">
              <a:xfrm>
                <a:off x="3773" y="335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191" name="Freeform 188"/>
              <p:cNvSpPr>
                <a:spLocks/>
              </p:cNvSpPr>
              <p:nvPr/>
            </p:nvSpPr>
            <p:spPr bwMode="auto">
              <a:xfrm>
                <a:off x="3773" y="340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192" name="Freeform 189"/>
              <p:cNvSpPr>
                <a:spLocks/>
              </p:cNvSpPr>
              <p:nvPr/>
            </p:nvSpPr>
            <p:spPr bwMode="auto">
              <a:xfrm>
                <a:off x="3889" y="305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93" name="Freeform 190"/>
              <p:cNvSpPr>
                <a:spLocks/>
              </p:cNvSpPr>
              <p:nvPr/>
            </p:nvSpPr>
            <p:spPr bwMode="auto">
              <a:xfrm>
                <a:off x="3889" y="310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94" name="Freeform 191"/>
              <p:cNvSpPr>
                <a:spLocks/>
              </p:cNvSpPr>
              <p:nvPr/>
            </p:nvSpPr>
            <p:spPr bwMode="auto">
              <a:xfrm>
                <a:off x="3889" y="316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195" name="Freeform 192"/>
              <p:cNvSpPr>
                <a:spLocks/>
              </p:cNvSpPr>
              <p:nvPr/>
            </p:nvSpPr>
            <p:spPr bwMode="auto">
              <a:xfrm>
                <a:off x="3889" y="321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196" name="Freeform 193"/>
              <p:cNvSpPr>
                <a:spLocks/>
              </p:cNvSpPr>
              <p:nvPr/>
            </p:nvSpPr>
            <p:spPr bwMode="auto">
              <a:xfrm>
                <a:off x="3889" y="326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197" name="Freeform 194"/>
              <p:cNvSpPr>
                <a:spLocks/>
              </p:cNvSpPr>
              <p:nvPr/>
            </p:nvSpPr>
            <p:spPr bwMode="auto">
              <a:xfrm>
                <a:off x="3889" y="332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198" name="Freeform 195"/>
              <p:cNvSpPr>
                <a:spLocks/>
              </p:cNvSpPr>
              <p:nvPr/>
            </p:nvSpPr>
            <p:spPr bwMode="auto">
              <a:xfrm>
                <a:off x="3889" y="337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grpSp>
        <p:nvGrpSpPr>
          <p:cNvPr id="235" name="Group 196"/>
          <p:cNvGrpSpPr>
            <a:grpSpLocks/>
          </p:cNvGrpSpPr>
          <p:nvPr/>
        </p:nvGrpSpPr>
        <p:grpSpPr bwMode="auto">
          <a:xfrm>
            <a:off x="8677199" y="3636064"/>
            <a:ext cx="773113" cy="1312863"/>
            <a:chOff x="4654" y="2686"/>
            <a:chExt cx="487" cy="827"/>
          </a:xfrm>
        </p:grpSpPr>
        <p:grpSp>
          <p:nvGrpSpPr>
            <p:cNvPr id="236" name="Group 197"/>
            <p:cNvGrpSpPr>
              <a:grpSpLocks/>
            </p:cNvGrpSpPr>
            <p:nvPr/>
          </p:nvGrpSpPr>
          <p:grpSpPr bwMode="auto">
            <a:xfrm>
              <a:off x="4814" y="2822"/>
              <a:ext cx="327" cy="547"/>
              <a:chOff x="4814" y="2822"/>
              <a:chExt cx="327" cy="547"/>
            </a:xfrm>
          </p:grpSpPr>
          <p:sp>
            <p:nvSpPr>
              <p:cNvPr id="275" name="Freeform 198"/>
              <p:cNvSpPr>
                <a:spLocks/>
              </p:cNvSpPr>
              <p:nvPr/>
            </p:nvSpPr>
            <p:spPr bwMode="auto">
              <a:xfrm>
                <a:off x="4814" y="2822"/>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276" name="Freeform 199"/>
              <p:cNvSpPr>
                <a:spLocks/>
              </p:cNvSpPr>
              <p:nvPr/>
            </p:nvSpPr>
            <p:spPr bwMode="auto">
              <a:xfrm>
                <a:off x="4840" y="2834"/>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277" name="Freeform 200"/>
              <p:cNvSpPr>
                <a:spLocks/>
              </p:cNvSpPr>
              <p:nvPr/>
            </p:nvSpPr>
            <p:spPr bwMode="auto">
              <a:xfrm>
                <a:off x="4863" y="2848"/>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278" name="Freeform 201"/>
              <p:cNvSpPr>
                <a:spLocks/>
              </p:cNvSpPr>
              <p:nvPr/>
            </p:nvSpPr>
            <p:spPr bwMode="white">
              <a:xfrm>
                <a:off x="4880" y="2868"/>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6633"/>
              </a:solidFill>
              <a:ln w="9525" cap="rnd">
                <a:noFill/>
                <a:round/>
                <a:headEnd/>
                <a:tailEnd/>
              </a:ln>
              <a:effectLst/>
            </p:spPr>
            <p:txBody>
              <a:bodyPr/>
              <a:lstStyle/>
              <a:p>
                <a:endParaRPr lang="en-US"/>
              </a:p>
            </p:txBody>
          </p:sp>
          <p:sp>
            <p:nvSpPr>
              <p:cNvPr id="279" name="Freeform 202"/>
              <p:cNvSpPr>
                <a:spLocks/>
              </p:cNvSpPr>
              <p:nvPr/>
            </p:nvSpPr>
            <p:spPr bwMode="auto">
              <a:xfrm>
                <a:off x="4901" y="294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80" name="Freeform 203"/>
              <p:cNvSpPr>
                <a:spLocks/>
              </p:cNvSpPr>
              <p:nvPr/>
            </p:nvSpPr>
            <p:spPr bwMode="auto">
              <a:xfrm>
                <a:off x="4901" y="2999"/>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81" name="Freeform 204"/>
              <p:cNvSpPr>
                <a:spLocks/>
              </p:cNvSpPr>
              <p:nvPr/>
            </p:nvSpPr>
            <p:spPr bwMode="auto">
              <a:xfrm>
                <a:off x="4901" y="3051"/>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82" name="Freeform 205"/>
              <p:cNvSpPr>
                <a:spLocks/>
              </p:cNvSpPr>
              <p:nvPr/>
            </p:nvSpPr>
            <p:spPr bwMode="auto">
              <a:xfrm>
                <a:off x="4901" y="3104"/>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83" name="Freeform 206"/>
              <p:cNvSpPr>
                <a:spLocks/>
              </p:cNvSpPr>
              <p:nvPr/>
            </p:nvSpPr>
            <p:spPr bwMode="auto">
              <a:xfrm>
                <a:off x="4901" y="3157"/>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284" name="Freeform 207"/>
              <p:cNvSpPr>
                <a:spLocks/>
              </p:cNvSpPr>
              <p:nvPr/>
            </p:nvSpPr>
            <p:spPr bwMode="auto">
              <a:xfrm>
                <a:off x="4901" y="3210"/>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85" name="Freeform 208"/>
              <p:cNvSpPr>
                <a:spLocks/>
              </p:cNvSpPr>
              <p:nvPr/>
            </p:nvSpPr>
            <p:spPr bwMode="auto">
              <a:xfrm>
                <a:off x="4901" y="3263"/>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86" name="Freeform 209"/>
              <p:cNvSpPr>
                <a:spLocks/>
              </p:cNvSpPr>
              <p:nvPr/>
            </p:nvSpPr>
            <p:spPr bwMode="auto">
              <a:xfrm>
                <a:off x="5017" y="2912"/>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87" name="Freeform 210"/>
              <p:cNvSpPr>
                <a:spLocks/>
              </p:cNvSpPr>
              <p:nvPr/>
            </p:nvSpPr>
            <p:spPr bwMode="auto">
              <a:xfrm>
                <a:off x="5017" y="2965"/>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88" name="Freeform 211"/>
              <p:cNvSpPr>
                <a:spLocks/>
              </p:cNvSpPr>
              <p:nvPr/>
            </p:nvSpPr>
            <p:spPr bwMode="auto">
              <a:xfrm>
                <a:off x="5017" y="3018"/>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89" name="Freeform 212"/>
              <p:cNvSpPr>
                <a:spLocks/>
              </p:cNvSpPr>
              <p:nvPr/>
            </p:nvSpPr>
            <p:spPr bwMode="auto">
              <a:xfrm>
                <a:off x="5017" y="3070"/>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290" name="Freeform 213"/>
              <p:cNvSpPr>
                <a:spLocks/>
              </p:cNvSpPr>
              <p:nvPr/>
            </p:nvSpPr>
            <p:spPr bwMode="auto">
              <a:xfrm>
                <a:off x="5017" y="312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291" name="Freeform 214"/>
              <p:cNvSpPr>
                <a:spLocks/>
              </p:cNvSpPr>
              <p:nvPr/>
            </p:nvSpPr>
            <p:spPr bwMode="auto">
              <a:xfrm>
                <a:off x="5017" y="31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92" name="Freeform 215"/>
              <p:cNvSpPr>
                <a:spLocks/>
              </p:cNvSpPr>
              <p:nvPr/>
            </p:nvSpPr>
            <p:spPr bwMode="auto">
              <a:xfrm>
                <a:off x="5017" y="3229"/>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237" name="Group 216"/>
            <p:cNvGrpSpPr>
              <a:grpSpLocks/>
            </p:cNvGrpSpPr>
            <p:nvPr/>
          </p:nvGrpSpPr>
          <p:grpSpPr bwMode="auto">
            <a:xfrm>
              <a:off x="4734" y="2686"/>
              <a:ext cx="327" cy="547"/>
              <a:chOff x="4734" y="2686"/>
              <a:chExt cx="327" cy="547"/>
            </a:xfrm>
          </p:grpSpPr>
          <p:sp>
            <p:nvSpPr>
              <p:cNvPr id="257" name="Freeform 217"/>
              <p:cNvSpPr>
                <a:spLocks/>
              </p:cNvSpPr>
              <p:nvPr/>
            </p:nvSpPr>
            <p:spPr bwMode="auto">
              <a:xfrm>
                <a:off x="4734" y="268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258" name="Freeform 218"/>
              <p:cNvSpPr>
                <a:spLocks/>
              </p:cNvSpPr>
              <p:nvPr/>
            </p:nvSpPr>
            <p:spPr bwMode="auto">
              <a:xfrm>
                <a:off x="4760" y="269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259" name="Freeform 219"/>
              <p:cNvSpPr>
                <a:spLocks/>
              </p:cNvSpPr>
              <p:nvPr/>
            </p:nvSpPr>
            <p:spPr bwMode="auto">
              <a:xfrm>
                <a:off x="4783" y="271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260" name="Freeform 220"/>
              <p:cNvSpPr>
                <a:spLocks/>
              </p:cNvSpPr>
              <p:nvPr/>
            </p:nvSpPr>
            <p:spPr bwMode="white">
              <a:xfrm>
                <a:off x="4800" y="273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009999"/>
              </a:solidFill>
              <a:ln w="9525" cap="rnd">
                <a:noFill/>
                <a:round/>
                <a:headEnd/>
                <a:tailEnd/>
              </a:ln>
              <a:effectLst/>
            </p:spPr>
            <p:txBody>
              <a:bodyPr/>
              <a:lstStyle/>
              <a:p>
                <a:endParaRPr lang="en-US"/>
              </a:p>
            </p:txBody>
          </p:sp>
          <p:sp>
            <p:nvSpPr>
              <p:cNvPr id="261" name="Freeform 221"/>
              <p:cNvSpPr>
                <a:spLocks/>
              </p:cNvSpPr>
              <p:nvPr/>
            </p:nvSpPr>
            <p:spPr bwMode="auto">
              <a:xfrm>
                <a:off x="4821" y="280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62" name="Freeform 222"/>
              <p:cNvSpPr>
                <a:spLocks/>
              </p:cNvSpPr>
              <p:nvPr/>
            </p:nvSpPr>
            <p:spPr bwMode="auto">
              <a:xfrm>
                <a:off x="4821" y="286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63" name="Freeform 223"/>
              <p:cNvSpPr>
                <a:spLocks/>
              </p:cNvSpPr>
              <p:nvPr/>
            </p:nvSpPr>
            <p:spPr bwMode="auto">
              <a:xfrm>
                <a:off x="4821" y="291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64" name="Freeform 224"/>
              <p:cNvSpPr>
                <a:spLocks/>
              </p:cNvSpPr>
              <p:nvPr/>
            </p:nvSpPr>
            <p:spPr bwMode="auto">
              <a:xfrm>
                <a:off x="4821" y="296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65" name="Freeform 225"/>
              <p:cNvSpPr>
                <a:spLocks/>
              </p:cNvSpPr>
              <p:nvPr/>
            </p:nvSpPr>
            <p:spPr bwMode="auto">
              <a:xfrm>
                <a:off x="4821" y="302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266" name="Freeform 226"/>
              <p:cNvSpPr>
                <a:spLocks/>
              </p:cNvSpPr>
              <p:nvPr/>
            </p:nvSpPr>
            <p:spPr bwMode="auto">
              <a:xfrm>
                <a:off x="4821" y="307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67" name="Freeform 227"/>
              <p:cNvSpPr>
                <a:spLocks/>
              </p:cNvSpPr>
              <p:nvPr/>
            </p:nvSpPr>
            <p:spPr bwMode="auto">
              <a:xfrm>
                <a:off x="4821" y="312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68" name="Freeform 228"/>
              <p:cNvSpPr>
                <a:spLocks/>
              </p:cNvSpPr>
              <p:nvPr/>
            </p:nvSpPr>
            <p:spPr bwMode="auto">
              <a:xfrm>
                <a:off x="4937" y="277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69" name="Freeform 229"/>
              <p:cNvSpPr>
                <a:spLocks/>
              </p:cNvSpPr>
              <p:nvPr/>
            </p:nvSpPr>
            <p:spPr bwMode="auto">
              <a:xfrm>
                <a:off x="4937" y="282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70" name="Freeform 230"/>
              <p:cNvSpPr>
                <a:spLocks/>
              </p:cNvSpPr>
              <p:nvPr/>
            </p:nvSpPr>
            <p:spPr bwMode="auto">
              <a:xfrm>
                <a:off x="4937" y="288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71" name="Freeform 231"/>
              <p:cNvSpPr>
                <a:spLocks/>
              </p:cNvSpPr>
              <p:nvPr/>
            </p:nvSpPr>
            <p:spPr bwMode="auto">
              <a:xfrm>
                <a:off x="4937" y="293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272" name="Freeform 232"/>
              <p:cNvSpPr>
                <a:spLocks/>
              </p:cNvSpPr>
              <p:nvPr/>
            </p:nvSpPr>
            <p:spPr bwMode="auto">
              <a:xfrm>
                <a:off x="4937" y="298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273" name="Freeform 233"/>
              <p:cNvSpPr>
                <a:spLocks/>
              </p:cNvSpPr>
              <p:nvPr/>
            </p:nvSpPr>
            <p:spPr bwMode="auto">
              <a:xfrm>
                <a:off x="4937" y="304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74" name="Freeform 234"/>
              <p:cNvSpPr>
                <a:spLocks/>
              </p:cNvSpPr>
              <p:nvPr/>
            </p:nvSpPr>
            <p:spPr bwMode="auto">
              <a:xfrm>
                <a:off x="4937" y="309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nvGrpSpPr>
            <p:cNvPr id="238" name="Group 235"/>
            <p:cNvGrpSpPr>
              <a:grpSpLocks/>
            </p:cNvGrpSpPr>
            <p:nvPr/>
          </p:nvGrpSpPr>
          <p:grpSpPr bwMode="auto">
            <a:xfrm>
              <a:off x="4654" y="2966"/>
              <a:ext cx="327" cy="547"/>
              <a:chOff x="4654" y="2966"/>
              <a:chExt cx="327" cy="547"/>
            </a:xfrm>
          </p:grpSpPr>
          <p:sp>
            <p:nvSpPr>
              <p:cNvPr id="239" name="Freeform 236"/>
              <p:cNvSpPr>
                <a:spLocks/>
              </p:cNvSpPr>
              <p:nvPr/>
            </p:nvSpPr>
            <p:spPr bwMode="auto">
              <a:xfrm>
                <a:off x="4654" y="2966"/>
                <a:ext cx="279" cy="521"/>
              </a:xfrm>
              <a:custGeom>
                <a:avLst/>
                <a:gdLst/>
                <a:ahLst/>
                <a:cxnLst>
                  <a:cxn ang="0">
                    <a:pos x="278" y="445"/>
                  </a:cxn>
                  <a:cxn ang="0">
                    <a:pos x="278" y="0"/>
                  </a:cxn>
                  <a:cxn ang="0">
                    <a:pos x="0" y="74"/>
                  </a:cxn>
                  <a:cxn ang="0">
                    <a:pos x="0" y="520"/>
                  </a:cxn>
                  <a:cxn ang="0">
                    <a:pos x="278" y="445"/>
                  </a:cxn>
                </a:cxnLst>
                <a:rect l="0" t="0" r="r" b="b"/>
                <a:pathLst>
                  <a:path w="279" h="521">
                    <a:moveTo>
                      <a:pt x="278" y="445"/>
                    </a:moveTo>
                    <a:lnTo>
                      <a:pt x="278" y="0"/>
                    </a:lnTo>
                    <a:lnTo>
                      <a:pt x="0" y="74"/>
                    </a:lnTo>
                    <a:lnTo>
                      <a:pt x="0" y="520"/>
                    </a:lnTo>
                    <a:lnTo>
                      <a:pt x="278" y="445"/>
                    </a:lnTo>
                  </a:path>
                </a:pathLst>
              </a:custGeom>
              <a:solidFill>
                <a:srgbClr val="000000"/>
              </a:solidFill>
              <a:ln w="9525" cap="rnd">
                <a:noFill/>
                <a:round/>
                <a:headEnd/>
                <a:tailEnd/>
              </a:ln>
              <a:effectLst/>
            </p:spPr>
            <p:txBody>
              <a:bodyPr/>
              <a:lstStyle/>
              <a:p>
                <a:endParaRPr lang="en-US"/>
              </a:p>
            </p:txBody>
          </p:sp>
          <p:sp>
            <p:nvSpPr>
              <p:cNvPr id="240" name="Freeform 237"/>
              <p:cNvSpPr>
                <a:spLocks/>
              </p:cNvSpPr>
              <p:nvPr/>
            </p:nvSpPr>
            <p:spPr bwMode="auto">
              <a:xfrm>
                <a:off x="4680" y="2978"/>
                <a:ext cx="278" cy="522"/>
              </a:xfrm>
              <a:custGeom>
                <a:avLst/>
                <a:gdLst/>
                <a:ahLst/>
                <a:cxnLst>
                  <a:cxn ang="0">
                    <a:pos x="277" y="446"/>
                  </a:cxn>
                  <a:cxn ang="0">
                    <a:pos x="277" y="0"/>
                  </a:cxn>
                  <a:cxn ang="0">
                    <a:pos x="0" y="74"/>
                  </a:cxn>
                  <a:cxn ang="0">
                    <a:pos x="0" y="521"/>
                  </a:cxn>
                  <a:cxn ang="0">
                    <a:pos x="277" y="446"/>
                  </a:cxn>
                </a:cxnLst>
                <a:rect l="0" t="0" r="r" b="b"/>
                <a:pathLst>
                  <a:path w="278" h="522">
                    <a:moveTo>
                      <a:pt x="277" y="446"/>
                    </a:moveTo>
                    <a:lnTo>
                      <a:pt x="277" y="0"/>
                    </a:lnTo>
                    <a:lnTo>
                      <a:pt x="0" y="74"/>
                    </a:lnTo>
                    <a:lnTo>
                      <a:pt x="0" y="521"/>
                    </a:lnTo>
                    <a:lnTo>
                      <a:pt x="277" y="446"/>
                    </a:lnTo>
                  </a:path>
                </a:pathLst>
              </a:custGeom>
              <a:solidFill>
                <a:srgbClr val="777777"/>
              </a:solidFill>
              <a:ln w="9525" cap="rnd">
                <a:noFill/>
                <a:round/>
                <a:headEnd/>
                <a:tailEnd/>
              </a:ln>
              <a:effectLst/>
            </p:spPr>
            <p:txBody>
              <a:bodyPr/>
              <a:lstStyle/>
              <a:p>
                <a:endParaRPr lang="en-US"/>
              </a:p>
            </p:txBody>
          </p:sp>
          <p:sp>
            <p:nvSpPr>
              <p:cNvPr id="241" name="Freeform 238"/>
              <p:cNvSpPr>
                <a:spLocks/>
              </p:cNvSpPr>
              <p:nvPr/>
            </p:nvSpPr>
            <p:spPr bwMode="auto">
              <a:xfrm>
                <a:off x="4703" y="2992"/>
                <a:ext cx="278" cy="521"/>
              </a:xfrm>
              <a:custGeom>
                <a:avLst/>
                <a:gdLst/>
                <a:ahLst/>
                <a:cxnLst>
                  <a:cxn ang="0">
                    <a:pos x="277" y="445"/>
                  </a:cxn>
                  <a:cxn ang="0">
                    <a:pos x="277" y="0"/>
                  </a:cxn>
                  <a:cxn ang="0">
                    <a:pos x="0" y="74"/>
                  </a:cxn>
                  <a:cxn ang="0">
                    <a:pos x="0" y="520"/>
                  </a:cxn>
                  <a:cxn ang="0">
                    <a:pos x="277" y="445"/>
                  </a:cxn>
                </a:cxnLst>
                <a:rect l="0" t="0" r="r" b="b"/>
                <a:pathLst>
                  <a:path w="278" h="521">
                    <a:moveTo>
                      <a:pt x="277" y="445"/>
                    </a:moveTo>
                    <a:lnTo>
                      <a:pt x="277" y="0"/>
                    </a:lnTo>
                    <a:lnTo>
                      <a:pt x="0" y="74"/>
                    </a:lnTo>
                    <a:lnTo>
                      <a:pt x="0" y="520"/>
                    </a:lnTo>
                    <a:lnTo>
                      <a:pt x="277" y="445"/>
                    </a:lnTo>
                  </a:path>
                </a:pathLst>
              </a:custGeom>
              <a:solidFill>
                <a:srgbClr val="B2B2B2"/>
              </a:solidFill>
              <a:ln w="9525" cap="rnd">
                <a:noFill/>
                <a:round/>
                <a:headEnd/>
                <a:tailEnd/>
              </a:ln>
              <a:effectLst/>
            </p:spPr>
            <p:txBody>
              <a:bodyPr/>
              <a:lstStyle/>
              <a:p>
                <a:endParaRPr lang="en-US"/>
              </a:p>
            </p:txBody>
          </p:sp>
          <p:sp>
            <p:nvSpPr>
              <p:cNvPr id="242" name="Freeform 239"/>
              <p:cNvSpPr>
                <a:spLocks/>
              </p:cNvSpPr>
              <p:nvPr/>
            </p:nvSpPr>
            <p:spPr bwMode="white">
              <a:xfrm>
                <a:off x="4720" y="3012"/>
                <a:ext cx="244" cy="479"/>
              </a:xfrm>
              <a:custGeom>
                <a:avLst/>
                <a:gdLst/>
                <a:ahLst/>
                <a:cxnLst>
                  <a:cxn ang="0">
                    <a:pos x="243" y="414"/>
                  </a:cxn>
                  <a:cxn ang="0">
                    <a:pos x="243" y="0"/>
                  </a:cxn>
                  <a:cxn ang="0">
                    <a:pos x="0" y="63"/>
                  </a:cxn>
                  <a:cxn ang="0">
                    <a:pos x="0" y="478"/>
                  </a:cxn>
                  <a:cxn ang="0">
                    <a:pos x="243" y="414"/>
                  </a:cxn>
                </a:cxnLst>
                <a:rect l="0" t="0" r="r" b="b"/>
                <a:pathLst>
                  <a:path w="244" h="479">
                    <a:moveTo>
                      <a:pt x="243" y="414"/>
                    </a:moveTo>
                    <a:lnTo>
                      <a:pt x="243" y="0"/>
                    </a:lnTo>
                    <a:lnTo>
                      <a:pt x="0" y="63"/>
                    </a:lnTo>
                    <a:lnTo>
                      <a:pt x="0" y="478"/>
                    </a:lnTo>
                    <a:lnTo>
                      <a:pt x="243" y="414"/>
                    </a:lnTo>
                  </a:path>
                </a:pathLst>
              </a:custGeom>
              <a:solidFill>
                <a:srgbClr val="FFCC66"/>
              </a:solidFill>
              <a:ln w="9525" cap="rnd">
                <a:noFill/>
                <a:round/>
                <a:headEnd/>
                <a:tailEnd/>
              </a:ln>
              <a:effectLst/>
            </p:spPr>
            <p:txBody>
              <a:bodyPr/>
              <a:lstStyle/>
              <a:p>
                <a:endParaRPr lang="en-US"/>
              </a:p>
            </p:txBody>
          </p:sp>
          <p:sp>
            <p:nvSpPr>
              <p:cNvPr id="243" name="Freeform 240"/>
              <p:cNvSpPr>
                <a:spLocks/>
              </p:cNvSpPr>
              <p:nvPr/>
            </p:nvSpPr>
            <p:spPr bwMode="auto">
              <a:xfrm>
                <a:off x="4741" y="3089"/>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44" name="Freeform 241"/>
              <p:cNvSpPr>
                <a:spLocks/>
              </p:cNvSpPr>
              <p:nvPr/>
            </p:nvSpPr>
            <p:spPr bwMode="auto">
              <a:xfrm>
                <a:off x="4741" y="3143"/>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45" name="Freeform 242"/>
              <p:cNvSpPr>
                <a:spLocks/>
              </p:cNvSpPr>
              <p:nvPr/>
            </p:nvSpPr>
            <p:spPr bwMode="auto">
              <a:xfrm>
                <a:off x="4741" y="3195"/>
                <a:ext cx="83" cy="44"/>
              </a:xfrm>
              <a:custGeom>
                <a:avLst/>
                <a:gdLst/>
                <a:ahLst/>
                <a:cxnLst>
                  <a:cxn ang="0">
                    <a:pos x="82" y="21"/>
                  </a:cxn>
                  <a:cxn ang="0">
                    <a:pos x="82" y="0"/>
                  </a:cxn>
                  <a:cxn ang="0">
                    <a:pos x="0" y="22"/>
                  </a:cxn>
                  <a:cxn ang="0">
                    <a:pos x="0" y="43"/>
                  </a:cxn>
                  <a:cxn ang="0">
                    <a:pos x="82" y="21"/>
                  </a:cxn>
                </a:cxnLst>
                <a:rect l="0" t="0" r="r" b="b"/>
                <a:pathLst>
                  <a:path w="83" h="44">
                    <a:moveTo>
                      <a:pt x="82" y="21"/>
                    </a:moveTo>
                    <a:lnTo>
                      <a:pt x="82" y="0"/>
                    </a:lnTo>
                    <a:lnTo>
                      <a:pt x="0" y="22"/>
                    </a:lnTo>
                    <a:lnTo>
                      <a:pt x="0" y="43"/>
                    </a:lnTo>
                    <a:lnTo>
                      <a:pt x="82" y="21"/>
                    </a:lnTo>
                  </a:path>
                </a:pathLst>
              </a:custGeom>
              <a:solidFill>
                <a:srgbClr val="B2B2B2"/>
              </a:solidFill>
              <a:ln w="9525" cap="rnd">
                <a:noFill/>
                <a:round/>
                <a:headEnd/>
                <a:tailEnd/>
              </a:ln>
              <a:effectLst/>
            </p:spPr>
            <p:txBody>
              <a:bodyPr/>
              <a:lstStyle/>
              <a:p>
                <a:endParaRPr lang="en-US"/>
              </a:p>
            </p:txBody>
          </p:sp>
          <p:sp>
            <p:nvSpPr>
              <p:cNvPr id="246" name="Freeform 243"/>
              <p:cNvSpPr>
                <a:spLocks/>
              </p:cNvSpPr>
              <p:nvPr/>
            </p:nvSpPr>
            <p:spPr bwMode="auto">
              <a:xfrm>
                <a:off x="4741" y="3248"/>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47" name="Freeform 244"/>
              <p:cNvSpPr>
                <a:spLocks/>
              </p:cNvSpPr>
              <p:nvPr/>
            </p:nvSpPr>
            <p:spPr bwMode="auto">
              <a:xfrm>
                <a:off x="4741" y="3301"/>
                <a:ext cx="83" cy="44"/>
              </a:xfrm>
              <a:custGeom>
                <a:avLst/>
                <a:gdLst/>
                <a:ahLst/>
                <a:cxnLst>
                  <a:cxn ang="0">
                    <a:pos x="82" y="20"/>
                  </a:cxn>
                  <a:cxn ang="0">
                    <a:pos x="82" y="0"/>
                  </a:cxn>
                  <a:cxn ang="0">
                    <a:pos x="0" y="22"/>
                  </a:cxn>
                  <a:cxn ang="0">
                    <a:pos x="0" y="43"/>
                  </a:cxn>
                  <a:cxn ang="0">
                    <a:pos x="82" y="20"/>
                  </a:cxn>
                </a:cxnLst>
                <a:rect l="0" t="0" r="r" b="b"/>
                <a:pathLst>
                  <a:path w="83" h="44">
                    <a:moveTo>
                      <a:pt x="82" y="20"/>
                    </a:moveTo>
                    <a:lnTo>
                      <a:pt x="82" y="0"/>
                    </a:lnTo>
                    <a:lnTo>
                      <a:pt x="0" y="22"/>
                    </a:lnTo>
                    <a:lnTo>
                      <a:pt x="0" y="43"/>
                    </a:lnTo>
                    <a:lnTo>
                      <a:pt x="82" y="20"/>
                    </a:lnTo>
                  </a:path>
                </a:pathLst>
              </a:custGeom>
              <a:solidFill>
                <a:srgbClr val="B2B2B2"/>
              </a:solidFill>
              <a:ln w="9525" cap="rnd">
                <a:noFill/>
                <a:round/>
                <a:headEnd/>
                <a:tailEnd/>
              </a:ln>
              <a:effectLst/>
            </p:spPr>
            <p:txBody>
              <a:bodyPr/>
              <a:lstStyle/>
              <a:p>
                <a:endParaRPr lang="en-US"/>
              </a:p>
            </p:txBody>
          </p:sp>
          <p:sp>
            <p:nvSpPr>
              <p:cNvPr id="248" name="Freeform 245"/>
              <p:cNvSpPr>
                <a:spLocks/>
              </p:cNvSpPr>
              <p:nvPr/>
            </p:nvSpPr>
            <p:spPr bwMode="auto">
              <a:xfrm>
                <a:off x="4741" y="3354"/>
                <a:ext cx="83" cy="43"/>
              </a:xfrm>
              <a:custGeom>
                <a:avLst/>
                <a:gdLst/>
                <a:ahLst/>
                <a:cxnLst>
                  <a:cxn ang="0">
                    <a:pos x="82" y="20"/>
                  </a:cxn>
                  <a:cxn ang="0">
                    <a:pos x="82" y="0"/>
                  </a:cxn>
                  <a:cxn ang="0">
                    <a:pos x="0" y="21"/>
                  </a:cxn>
                  <a:cxn ang="0">
                    <a:pos x="0" y="42"/>
                  </a:cxn>
                  <a:cxn ang="0">
                    <a:pos x="82" y="20"/>
                  </a:cxn>
                </a:cxnLst>
                <a:rect l="0" t="0" r="r" b="b"/>
                <a:pathLst>
                  <a:path w="83" h="43">
                    <a:moveTo>
                      <a:pt x="82" y="20"/>
                    </a:moveTo>
                    <a:lnTo>
                      <a:pt x="82" y="0"/>
                    </a:lnTo>
                    <a:lnTo>
                      <a:pt x="0" y="21"/>
                    </a:lnTo>
                    <a:lnTo>
                      <a:pt x="0" y="42"/>
                    </a:lnTo>
                    <a:lnTo>
                      <a:pt x="82" y="20"/>
                    </a:lnTo>
                  </a:path>
                </a:pathLst>
              </a:custGeom>
              <a:solidFill>
                <a:srgbClr val="B2B2B2"/>
              </a:solidFill>
              <a:ln w="9525" cap="rnd">
                <a:noFill/>
                <a:round/>
                <a:headEnd/>
                <a:tailEnd/>
              </a:ln>
              <a:effectLst/>
            </p:spPr>
            <p:txBody>
              <a:bodyPr/>
              <a:lstStyle/>
              <a:p>
                <a:endParaRPr lang="en-US"/>
              </a:p>
            </p:txBody>
          </p:sp>
          <p:sp>
            <p:nvSpPr>
              <p:cNvPr id="249" name="Freeform 246"/>
              <p:cNvSpPr>
                <a:spLocks/>
              </p:cNvSpPr>
              <p:nvPr/>
            </p:nvSpPr>
            <p:spPr bwMode="auto">
              <a:xfrm>
                <a:off x="4741" y="3407"/>
                <a:ext cx="83" cy="44"/>
              </a:xfrm>
              <a:custGeom>
                <a:avLst/>
                <a:gdLst/>
                <a:ahLst/>
                <a:cxnLst>
                  <a:cxn ang="0">
                    <a:pos x="82" y="20"/>
                  </a:cxn>
                  <a:cxn ang="0">
                    <a:pos x="82" y="0"/>
                  </a:cxn>
                  <a:cxn ang="0">
                    <a:pos x="0" y="21"/>
                  </a:cxn>
                  <a:cxn ang="0">
                    <a:pos x="0" y="43"/>
                  </a:cxn>
                  <a:cxn ang="0">
                    <a:pos x="82" y="20"/>
                  </a:cxn>
                </a:cxnLst>
                <a:rect l="0" t="0" r="r" b="b"/>
                <a:pathLst>
                  <a:path w="83" h="44">
                    <a:moveTo>
                      <a:pt x="82" y="20"/>
                    </a:moveTo>
                    <a:lnTo>
                      <a:pt x="82" y="0"/>
                    </a:lnTo>
                    <a:lnTo>
                      <a:pt x="0" y="21"/>
                    </a:lnTo>
                    <a:lnTo>
                      <a:pt x="0" y="43"/>
                    </a:lnTo>
                    <a:lnTo>
                      <a:pt x="82" y="20"/>
                    </a:lnTo>
                  </a:path>
                </a:pathLst>
              </a:custGeom>
              <a:solidFill>
                <a:srgbClr val="B2B2B2"/>
              </a:solidFill>
              <a:ln w="9525" cap="rnd">
                <a:noFill/>
                <a:round/>
                <a:headEnd/>
                <a:tailEnd/>
              </a:ln>
              <a:effectLst/>
            </p:spPr>
            <p:txBody>
              <a:bodyPr/>
              <a:lstStyle/>
              <a:p>
                <a:endParaRPr lang="en-US"/>
              </a:p>
            </p:txBody>
          </p:sp>
          <p:sp>
            <p:nvSpPr>
              <p:cNvPr id="250" name="Freeform 247"/>
              <p:cNvSpPr>
                <a:spLocks/>
              </p:cNvSpPr>
              <p:nvPr/>
            </p:nvSpPr>
            <p:spPr bwMode="auto">
              <a:xfrm>
                <a:off x="4857" y="3056"/>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51" name="Freeform 248"/>
              <p:cNvSpPr>
                <a:spLocks/>
              </p:cNvSpPr>
              <p:nvPr/>
            </p:nvSpPr>
            <p:spPr bwMode="auto">
              <a:xfrm>
                <a:off x="4857" y="3109"/>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52" name="Freeform 249"/>
              <p:cNvSpPr>
                <a:spLocks/>
              </p:cNvSpPr>
              <p:nvPr/>
            </p:nvSpPr>
            <p:spPr bwMode="auto">
              <a:xfrm>
                <a:off x="4857" y="3162"/>
                <a:ext cx="84" cy="43"/>
              </a:xfrm>
              <a:custGeom>
                <a:avLst/>
                <a:gdLst/>
                <a:ahLst/>
                <a:cxnLst>
                  <a:cxn ang="0">
                    <a:pos x="83" y="20"/>
                  </a:cxn>
                  <a:cxn ang="0">
                    <a:pos x="83" y="0"/>
                  </a:cxn>
                  <a:cxn ang="0">
                    <a:pos x="0" y="21"/>
                  </a:cxn>
                  <a:cxn ang="0">
                    <a:pos x="0" y="42"/>
                  </a:cxn>
                  <a:cxn ang="0">
                    <a:pos x="83" y="20"/>
                  </a:cxn>
                </a:cxnLst>
                <a:rect l="0" t="0" r="r" b="b"/>
                <a:pathLst>
                  <a:path w="84" h="43">
                    <a:moveTo>
                      <a:pt x="83" y="20"/>
                    </a:moveTo>
                    <a:lnTo>
                      <a:pt x="83" y="0"/>
                    </a:lnTo>
                    <a:lnTo>
                      <a:pt x="0" y="21"/>
                    </a:lnTo>
                    <a:lnTo>
                      <a:pt x="0" y="42"/>
                    </a:lnTo>
                    <a:lnTo>
                      <a:pt x="83" y="20"/>
                    </a:lnTo>
                  </a:path>
                </a:pathLst>
              </a:custGeom>
              <a:solidFill>
                <a:srgbClr val="B2B2B2"/>
              </a:solidFill>
              <a:ln w="9525" cap="rnd">
                <a:noFill/>
                <a:round/>
                <a:headEnd/>
                <a:tailEnd/>
              </a:ln>
              <a:effectLst/>
            </p:spPr>
            <p:txBody>
              <a:bodyPr/>
              <a:lstStyle/>
              <a:p>
                <a:endParaRPr lang="en-US"/>
              </a:p>
            </p:txBody>
          </p:sp>
          <p:sp>
            <p:nvSpPr>
              <p:cNvPr id="253" name="Freeform 250"/>
              <p:cNvSpPr>
                <a:spLocks/>
              </p:cNvSpPr>
              <p:nvPr/>
            </p:nvSpPr>
            <p:spPr bwMode="auto">
              <a:xfrm>
                <a:off x="4857" y="3214"/>
                <a:ext cx="84" cy="44"/>
              </a:xfrm>
              <a:custGeom>
                <a:avLst/>
                <a:gdLst/>
                <a:ahLst/>
                <a:cxnLst>
                  <a:cxn ang="0">
                    <a:pos x="83" y="20"/>
                  </a:cxn>
                  <a:cxn ang="0">
                    <a:pos x="83" y="0"/>
                  </a:cxn>
                  <a:cxn ang="0">
                    <a:pos x="0" y="22"/>
                  </a:cxn>
                  <a:cxn ang="0">
                    <a:pos x="0" y="43"/>
                  </a:cxn>
                  <a:cxn ang="0">
                    <a:pos x="83" y="20"/>
                  </a:cxn>
                </a:cxnLst>
                <a:rect l="0" t="0" r="r" b="b"/>
                <a:pathLst>
                  <a:path w="84" h="44">
                    <a:moveTo>
                      <a:pt x="83" y="20"/>
                    </a:moveTo>
                    <a:lnTo>
                      <a:pt x="83" y="0"/>
                    </a:lnTo>
                    <a:lnTo>
                      <a:pt x="0" y="22"/>
                    </a:lnTo>
                    <a:lnTo>
                      <a:pt x="0" y="43"/>
                    </a:lnTo>
                    <a:lnTo>
                      <a:pt x="83" y="20"/>
                    </a:lnTo>
                  </a:path>
                </a:pathLst>
              </a:custGeom>
              <a:solidFill>
                <a:srgbClr val="B2B2B2"/>
              </a:solidFill>
              <a:ln w="9525" cap="rnd">
                <a:noFill/>
                <a:round/>
                <a:headEnd/>
                <a:tailEnd/>
              </a:ln>
              <a:effectLst/>
            </p:spPr>
            <p:txBody>
              <a:bodyPr/>
              <a:lstStyle/>
              <a:p>
                <a:endParaRPr lang="en-US"/>
              </a:p>
            </p:txBody>
          </p:sp>
          <p:sp>
            <p:nvSpPr>
              <p:cNvPr id="254" name="Freeform 251"/>
              <p:cNvSpPr>
                <a:spLocks/>
              </p:cNvSpPr>
              <p:nvPr/>
            </p:nvSpPr>
            <p:spPr bwMode="auto">
              <a:xfrm>
                <a:off x="4857" y="3267"/>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sp>
            <p:nvSpPr>
              <p:cNvPr id="255" name="Freeform 252"/>
              <p:cNvSpPr>
                <a:spLocks/>
              </p:cNvSpPr>
              <p:nvPr/>
            </p:nvSpPr>
            <p:spPr bwMode="auto">
              <a:xfrm>
                <a:off x="4857" y="3320"/>
                <a:ext cx="84" cy="44"/>
              </a:xfrm>
              <a:custGeom>
                <a:avLst/>
                <a:gdLst/>
                <a:ahLst/>
                <a:cxnLst>
                  <a:cxn ang="0">
                    <a:pos x="83" y="20"/>
                  </a:cxn>
                  <a:cxn ang="0">
                    <a:pos x="83" y="0"/>
                  </a:cxn>
                  <a:cxn ang="0">
                    <a:pos x="0" y="21"/>
                  </a:cxn>
                  <a:cxn ang="0">
                    <a:pos x="0" y="43"/>
                  </a:cxn>
                  <a:cxn ang="0">
                    <a:pos x="83" y="20"/>
                  </a:cxn>
                </a:cxnLst>
                <a:rect l="0" t="0" r="r" b="b"/>
                <a:pathLst>
                  <a:path w="84" h="44">
                    <a:moveTo>
                      <a:pt x="83" y="20"/>
                    </a:moveTo>
                    <a:lnTo>
                      <a:pt x="83" y="0"/>
                    </a:lnTo>
                    <a:lnTo>
                      <a:pt x="0" y="21"/>
                    </a:lnTo>
                    <a:lnTo>
                      <a:pt x="0" y="43"/>
                    </a:lnTo>
                    <a:lnTo>
                      <a:pt x="83" y="20"/>
                    </a:lnTo>
                  </a:path>
                </a:pathLst>
              </a:custGeom>
              <a:solidFill>
                <a:srgbClr val="B2B2B2"/>
              </a:solidFill>
              <a:ln w="9525" cap="rnd">
                <a:noFill/>
                <a:round/>
                <a:headEnd/>
                <a:tailEnd/>
              </a:ln>
              <a:effectLst/>
            </p:spPr>
            <p:txBody>
              <a:bodyPr/>
              <a:lstStyle/>
              <a:p>
                <a:endParaRPr lang="en-US"/>
              </a:p>
            </p:txBody>
          </p:sp>
          <p:sp>
            <p:nvSpPr>
              <p:cNvPr id="256" name="Freeform 253"/>
              <p:cNvSpPr>
                <a:spLocks/>
              </p:cNvSpPr>
              <p:nvPr/>
            </p:nvSpPr>
            <p:spPr bwMode="auto">
              <a:xfrm>
                <a:off x="4857" y="3373"/>
                <a:ext cx="84" cy="44"/>
              </a:xfrm>
              <a:custGeom>
                <a:avLst/>
                <a:gdLst/>
                <a:ahLst/>
                <a:cxnLst>
                  <a:cxn ang="0">
                    <a:pos x="83" y="21"/>
                  </a:cxn>
                  <a:cxn ang="0">
                    <a:pos x="83" y="0"/>
                  </a:cxn>
                  <a:cxn ang="0">
                    <a:pos x="0" y="22"/>
                  </a:cxn>
                  <a:cxn ang="0">
                    <a:pos x="0" y="43"/>
                  </a:cxn>
                  <a:cxn ang="0">
                    <a:pos x="83" y="21"/>
                  </a:cxn>
                </a:cxnLst>
                <a:rect l="0" t="0" r="r" b="b"/>
                <a:pathLst>
                  <a:path w="84" h="44">
                    <a:moveTo>
                      <a:pt x="83" y="21"/>
                    </a:moveTo>
                    <a:lnTo>
                      <a:pt x="83" y="0"/>
                    </a:lnTo>
                    <a:lnTo>
                      <a:pt x="0" y="22"/>
                    </a:lnTo>
                    <a:lnTo>
                      <a:pt x="0" y="43"/>
                    </a:lnTo>
                    <a:lnTo>
                      <a:pt x="83" y="21"/>
                    </a:lnTo>
                  </a:path>
                </a:pathLst>
              </a:custGeom>
              <a:solidFill>
                <a:srgbClr val="B2B2B2"/>
              </a:solidFill>
              <a:ln w="9525" cap="rnd">
                <a:noFill/>
                <a:round/>
                <a:headEnd/>
                <a:tailEnd/>
              </a:ln>
              <a:effectLst/>
            </p:spPr>
            <p:txBody>
              <a:bodyPr/>
              <a:lstStyle/>
              <a:p>
                <a:endParaRPr lang="en-US"/>
              </a:p>
            </p:txBody>
          </p:sp>
        </p:grpSp>
      </p:grpSp>
      <p:sp>
        <p:nvSpPr>
          <p:cNvPr id="293" name="Rectangle 254"/>
          <p:cNvSpPr>
            <a:spLocks noChangeArrowheads="1"/>
          </p:cNvSpPr>
          <p:nvPr/>
        </p:nvSpPr>
        <p:spPr bwMode="ltGray">
          <a:xfrm>
            <a:off x="7550074" y="28375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294" name="Rectangle 255"/>
          <p:cNvSpPr>
            <a:spLocks noChangeArrowheads="1"/>
          </p:cNvSpPr>
          <p:nvPr/>
        </p:nvSpPr>
        <p:spPr bwMode="ltGray">
          <a:xfrm>
            <a:off x="8407324" y="2837552"/>
            <a:ext cx="352425" cy="200025"/>
          </a:xfrm>
          <a:prstGeom prst="rect">
            <a:avLst/>
          </a:prstGeom>
          <a:solidFill>
            <a:srgbClr val="990066"/>
          </a:solidFill>
          <a:ln w="9525">
            <a:noFill/>
            <a:miter lim="800000"/>
            <a:headEnd/>
            <a:tailEnd/>
          </a:ln>
          <a:effectLst>
            <a:outerShdw dist="35921" dir="2700000" algn="ctr" rotWithShape="0">
              <a:schemeClr val="bg2"/>
            </a:outerShdw>
          </a:effectLst>
        </p:spPr>
        <p:txBody>
          <a:bodyPr wrap="none" anchor="ctr"/>
          <a:lstStyle/>
          <a:p>
            <a:endParaRPr lang="en-US"/>
          </a:p>
        </p:txBody>
      </p:sp>
      <p:sp>
        <p:nvSpPr>
          <p:cNvPr id="295" name="Line 256"/>
          <p:cNvSpPr>
            <a:spLocks noChangeShapeType="1"/>
          </p:cNvSpPr>
          <p:nvPr/>
        </p:nvSpPr>
        <p:spPr bwMode="auto">
          <a:xfrm flipH="1" flipV="1">
            <a:off x="3841674" y="2077139"/>
            <a:ext cx="1714500" cy="514350"/>
          </a:xfrm>
          <a:prstGeom prst="line">
            <a:avLst/>
          </a:prstGeom>
          <a:noFill/>
          <a:ln w="50800">
            <a:solidFill>
              <a:srgbClr val="FFCC00"/>
            </a:solidFill>
            <a:round/>
            <a:headEnd type="none" w="sm" len="sm"/>
            <a:tailEnd type="none" w="sm" len="sm"/>
          </a:ln>
          <a:effectLst/>
        </p:spPr>
        <p:txBody>
          <a:bodyPr wrap="none" anchor="ctr"/>
          <a:lstStyle/>
          <a:p>
            <a:endParaRPr lang="en-US"/>
          </a:p>
        </p:txBody>
      </p:sp>
      <p:sp>
        <p:nvSpPr>
          <p:cNvPr id="296" name="Line 257"/>
          <p:cNvSpPr>
            <a:spLocks noChangeShapeType="1"/>
          </p:cNvSpPr>
          <p:nvPr/>
        </p:nvSpPr>
        <p:spPr bwMode="auto">
          <a:xfrm flipH="1">
            <a:off x="3498774" y="2591489"/>
            <a:ext cx="2038350" cy="660400"/>
          </a:xfrm>
          <a:prstGeom prst="line">
            <a:avLst/>
          </a:prstGeom>
          <a:noFill/>
          <a:ln w="50800">
            <a:solidFill>
              <a:srgbClr val="FFCC00"/>
            </a:solidFill>
            <a:round/>
            <a:headEnd type="none" w="sm" len="sm"/>
            <a:tailEnd type="none" w="sm" len="sm"/>
          </a:ln>
          <a:effectLst/>
        </p:spPr>
        <p:txBody>
          <a:bodyPr wrap="none" anchor="ctr"/>
          <a:lstStyle/>
          <a:p>
            <a:endParaRPr lang="en-US"/>
          </a:p>
        </p:txBody>
      </p:sp>
      <p:sp>
        <p:nvSpPr>
          <p:cNvPr id="297" name="Line 258"/>
          <p:cNvSpPr>
            <a:spLocks noChangeShapeType="1"/>
          </p:cNvSpPr>
          <p:nvPr/>
        </p:nvSpPr>
        <p:spPr bwMode="auto">
          <a:xfrm flipH="1">
            <a:off x="2832024" y="2591489"/>
            <a:ext cx="2762250" cy="2038350"/>
          </a:xfrm>
          <a:prstGeom prst="line">
            <a:avLst/>
          </a:prstGeom>
          <a:noFill/>
          <a:ln w="50800">
            <a:solidFill>
              <a:srgbClr val="FFCC00"/>
            </a:solidFill>
            <a:round/>
            <a:headEnd type="none" w="sm" len="sm"/>
            <a:tailEnd type="none" w="sm" len="sm"/>
          </a:ln>
          <a:effectLst/>
        </p:spPr>
        <p:txBody>
          <a:bodyPr wrap="none" anchor="ctr"/>
          <a:lstStyle/>
          <a:p>
            <a:endParaRPr lang="en-US"/>
          </a:p>
        </p:txBody>
      </p:sp>
      <p:sp>
        <p:nvSpPr>
          <p:cNvPr id="298" name="Line 259"/>
          <p:cNvSpPr>
            <a:spLocks noChangeShapeType="1"/>
          </p:cNvSpPr>
          <p:nvPr/>
        </p:nvSpPr>
        <p:spPr bwMode="auto">
          <a:xfrm flipH="1">
            <a:off x="3860724" y="2610539"/>
            <a:ext cx="1695450" cy="2000250"/>
          </a:xfrm>
          <a:prstGeom prst="line">
            <a:avLst/>
          </a:prstGeom>
          <a:noFill/>
          <a:ln w="50800">
            <a:solidFill>
              <a:srgbClr val="FFCC00"/>
            </a:solidFill>
            <a:round/>
            <a:headEnd type="none" w="sm" len="sm"/>
            <a:tailEnd type="none" w="sm" len="sm"/>
          </a:ln>
          <a:effectLst/>
        </p:spPr>
        <p:txBody>
          <a:bodyPr wrap="none" anchor="ctr"/>
          <a:lstStyle/>
          <a:p>
            <a:endParaRPr lang="en-US"/>
          </a:p>
        </p:txBody>
      </p:sp>
      <p:grpSp>
        <p:nvGrpSpPr>
          <p:cNvPr id="299" name="Group 260"/>
          <p:cNvGrpSpPr>
            <a:grpSpLocks/>
          </p:cNvGrpSpPr>
          <p:nvPr/>
        </p:nvGrpSpPr>
        <p:grpSpPr bwMode="auto">
          <a:xfrm>
            <a:off x="2066849" y="1692964"/>
            <a:ext cx="1268413" cy="1168400"/>
            <a:chOff x="490" y="1462"/>
            <a:chExt cx="799" cy="736"/>
          </a:xfrm>
        </p:grpSpPr>
        <p:sp>
          <p:nvSpPr>
            <p:cNvPr id="300" name="Freeform 261"/>
            <p:cNvSpPr>
              <a:spLocks/>
            </p:cNvSpPr>
            <p:nvPr/>
          </p:nvSpPr>
          <p:spPr bwMode="auto">
            <a:xfrm>
              <a:off x="1158" y="2019"/>
              <a:ext cx="130" cy="65"/>
            </a:xfrm>
            <a:custGeom>
              <a:avLst/>
              <a:gdLst/>
              <a:ahLst/>
              <a:cxnLst>
                <a:cxn ang="0">
                  <a:pos x="123" y="12"/>
                </a:cxn>
                <a:cxn ang="0">
                  <a:pos x="42" y="0"/>
                </a:cxn>
                <a:cxn ang="0">
                  <a:pos x="0" y="33"/>
                </a:cxn>
                <a:cxn ang="0">
                  <a:pos x="0" y="33"/>
                </a:cxn>
                <a:cxn ang="0">
                  <a:pos x="0" y="34"/>
                </a:cxn>
                <a:cxn ang="0">
                  <a:pos x="0" y="35"/>
                </a:cxn>
                <a:cxn ang="0">
                  <a:pos x="0" y="37"/>
                </a:cxn>
                <a:cxn ang="0">
                  <a:pos x="0" y="38"/>
                </a:cxn>
                <a:cxn ang="0">
                  <a:pos x="0" y="39"/>
                </a:cxn>
                <a:cxn ang="0">
                  <a:pos x="0" y="40"/>
                </a:cxn>
                <a:cxn ang="0">
                  <a:pos x="1" y="41"/>
                </a:cxn>
                <a:cxn ang="0">
                  <a:pos x="6" y="42"/>
                </a:cxn>
                <a:cxn ang="0">
                  <a:pos x="17" y="45"/>
                </a:cxn>
                <a:cxn ang="0">
                  <a:pos x="32" y="50"/>
                </a:cxn>
                <a:cxn ang="0">
                  <a:pos x="49" y="55"/>
                </a:cxn>
                <a:cxn ang="0">
                  <a:pos x="68" y="59"/>
                </a:cxn>
                <a:cxn ang="0">
                  <a:pos x="86" y="63"/>
                </a:cxn>
                <a:cxn ang="0">
                  <a:pos x="99" y="64"/>
                </a:cxn>
                <a:cxn ang="0">
                  <a:pos x="108" y="63"/>
                </a:cxn>
                <a:cxn ang="0">
                  <a:pos x="111" y="61"/>
                </a:cxn>
                <a:cxn ang="0">
                  <a:pos x="113" y="59"/>
                </a:cxn>
                <a:cxn ang="0">
                  <a:pos x="116" y="57"/>
                </a:cxn>
                <a:cxn ang="0">
                  <a:pos x="119" y="54"/>
                </a:cxn>
                <a:cxn ang="0">
                  <a:pos x="121" y="52"/>
                </a:cxn>
                <a:cxn ang="0">
                  <a:pos x="124" y="49"/>
                </a:cxn>
                <a:cxn ang="0">
                  <a:pos x="126" y="47"/>
                </a:cxn>
                <a:cxn ang="0">
                  <a:pos x="127" y="45"/>
                </a:cxn>
                <a:cxn ang="0">
                  <a:pos x="128" y="39"/>
                </a:cxn>
                <a:cxn ang="0">
                  <a:pos x="129" y="33"/>
                </a:cxn>
                <a:cxn ang="0">
                  <a:pos x="128" y="28"/>
                </a:cxn>
                <a:cxn ang="0">
                  <a:pos x="127" y="22"/>
                </a:cxn>
                <a:cxn ang="0">
                  <a:pos x="126" y="18"/>
                </a:cxn>
                <a:cxn ang="0">
                  <a:pos x="124" y="15"/>
                </a:cxn>
                <a:cxn ang="0">
                  <a:pos x="123" y="12"/>
                </a:cxn>
                <a:cxn ang="0">
                  <a:pos x="123" y="12"/>
                </a:cxn>
              </a:cxnLst>
              <a:rect l="0" t="0" r="r" b="b"/>
              <a:pathLst>
                <a:path w="130" h="65">
                  <a:moveTo>
                    <a:pt x="123" y="12"/>
                  </a:moveTo>
                  <a:lnTo>
                    <a:pt x="42" y="0"/>
                  </a:lnTo>
                  <a:lnTo>
                    <a:pt x="0" y="33"/>
                  </a:lnTo>
                  <a:lnTo>
                    <a:pt x="0" y="33"/>
                  </a:lnTo>
                  <a:lnTo>
                    <a:pt x="0" y="34"/>
                  </a:lnTo>
                  <a:lnTo>
                    <a:pt x="0" y="35"/>
                  </a:lnTo>
                  <a:lnTo>
                    <a:pt x="0" y="37"/>
                  </a:lnTo>
                  <a:lnTo>
                    <a:pt x="0" y="38"/>
                  </a:lnTo>
                  <a:lnTo>
                    <a:pt x="0" y="39"/>
                  </a:lnTo>
                  <a:lnTo>
                    <a:pt x="0" y="40"/>
                  </a:lnTo>
                  <a:lnTo>
                    <a:pt x="1" y="41"/>
                  </a:lnTo>
                  <a:lnTo>
                    <a:pt x="6" y="42"/>
                  </a:lnTo>
                  <a:lnTo>
                    <a:pt x="17" y="45"/>
                  </a:lnTo>
                  <a:lnTo>
                    <a:pt x="32" y="50"/>
                  </a:lnTo>
                  <a:lnTo>
                    <a:pt x="49" y="55"/>
                  </a:lnTo>
                  <a:lnTo>
                    <a:pt x="68" y="59"/>
                  </a:lnTo>
                  <a:lnTo>
                    <a:pt x="86" y="63"/>
                  </a:lnTo>
                  <a:lnTo>
                    <a:pt x="99" y="64"/>
                  </a:lnTo>
                  <a:lnTo>
                    <a:pt x="108" y="63"/>
                  </a:lnTo>
                  <a:lnTo>
                    <a:pt x="111" y="61"/>
                  </a:lnTo>
                  <a:lnTo>
                    <a:pt x="113" y="59"/>
                  </a:lnTo>
                  <a:lnTo>
                    <a:pt x="116" y="57"/>
                  </a:lnTo>
                  <a:lnTo>
                    <a:pt x="119" y="54"/>
                  </a:lnTo>
                  <a:lnTo>
                    <a:pt x="121" y="52"/>
                  </a:lnTo>
                  <a:lnTo>
                    <a:pt x="124" y="49"/>
                  </a:lnTo>
                  <a:lnTo>
                    <a:pt x="126" y="47"/>
                  </a:lnTo>
                  <a:lnTo>
                    <a:pt x="127" y="45"/>
                  </a:lnTo>
                  <a:lnTo>
                    <a:pt x="128" y="39"/>
                  </a:lnTo>
                  <a:lnTo>
                    <a:pt x="129" y="33"/>
                  </a:lnTo>
                  <a:lnTo>
                    <a:pt x="128" y="28"/>
                  </a:lnTo>
                  <a:lnTo>
                    <a:pt x="127" y="22"/>
                  </a:lnTo>
                  <a:lnTo>
                    <a:pt x="126" y="18"/>
                  </a:lnTo>
                  <a:lnTo>
                    <a:pt x="124" y="15"/>
                  </a:lnTo>
                  <a:lnTo>
                    <a:pt x="123" y="12"/>
                  </a:lnTo>
                  <a:lnTo>
                    <a:pt x="123" y="12"/>
                  </a:lnTo>
                </a:path>
              </a:pathLst>
            </a:custGeom>
            <a:solidFill>
              <a:srgbClr val="4C4C4C"/>
            </a:solidFill>
            <a:ln w="9525" cap="rnd">
              <a:noFill/>
              <a:round/>
              <a:headEnd/>
              <a:tailEnd/>
            </a:ln>
            <a:effectLst/>
          </p:spPr>
          <p:txBody>
            <a:bodyPr/>
            <a:lstStyle/>
            <a:p>
              <a:endParaRPr lang="en-US"/>
            </a:p>
          </p:txBody>
        </p:sp>
        <p:sp>
          <p:nvSpPr>
            <p:cNvPr id="301" name="Freeform 262"/>
            <p:cNvSpPr>
              <a:spLocks/>
            </p:cNvSpPr>
            <p:nvPr/>
          </p:nvSpPr>
          <p:spPr bwMode="auto">
            <a:xfrm>
              <a:off x="1165" y="2020"/>
              <a:ext cx="124" cy="59"/>
            </a:xfrm>
            <a:custGeom>
              <a:avLst/>
              <a:gdLst/>
              <a:ahLst/>
              <a:cxnLst>
                <a:cxn ang="0">
                  <a:pos x="118" y="10"/>
                </a:cxn>
                <a:cxn ang="0">
                  <a:pos x="40" y="0"/>
                </a:cxn>
                <a:cxn ang="0">
                  <a:pos x="0" y="30"/>
                </a:cxn>
                <a:cxn ang="0">
                  <a:pos x="0" y="30"/>
                </a:cxn>
                <a:cxn ang="0">
                  <a:pos x="0" y="31"/>
                </a:cxn>
                <a:cxn ang="0">
                  <a:pos x="0" y="32"/>
                </a:cxn>
                <a:cxn ang="0">
                  <a:pos x="0" y="33"/>
                </a:cxn>
                <a:cxn ang="0">
                  <a:pos x="0" y="34"/>
                </a:cxn>
                <a:cxn ang="0">
                  <a:pos x="0" y="35"/>
                </a:cxn>
                <a:cxn ang="0">
                  <a:pos x="0" y="36"/>
                </a:cxn>
                <a:cxn ang="0">
                  <a:pos x="1" y="36"/>
                </a:cxn>
                <a:cxn ang="0">
                  <a:pos x="5" y="38"/>
                </a:cxn>
                <a:cxn ang="0">
                  <a:pos x="16" y="40"/>
                </a:cxn>
                <a:cxn ang="0">
                  <a:pos x="31" y="44"/>
                </a:cxn>
                <a:cxn ang="0">
                  <a:pos x="47" y="49"/>
                </a:cxn>
                <a:cxn ang="0">
                  <a:pos x="65" y="53"/>
                </a:cxn>
                <a:cxn ang="0">
                  <a:pos x="82" y="56"/>
                </a:cxn>
                <a:cxn ang="0">
                  <a:pos x="95" y="58"/>
                </a:cxn>
                <a:cxn ang="0">
                  <a:pos x="103" y="56"/>
                </a:cxn>
                <a:cxn ang="0">
                  <a:pos x="106" y="55"/>
                </a:cxn>
                <a:cxn ang="0">
                  <a:pos x="109" y="53"/>
                </a:cxn>
                <a:cxn ang="0">
                  <a:pos x="111" y="51"/>
                </a:cxn>
                <a:cxn ang="0">
                  <a:pos x="114" y="49"/>
                </a:cxn>
                <a:cxn ang="0">
                  <a:pos x="116" y="46"/>
                </a:cxn>
                <a:cxn ang="0">
                  <a:pos x="119" y="44"/>
                </a:cxn>
                <a:cxn ang="0">
                  <a:pos x="120" y="42"/>
                </a:cxn>
                <a:cxn ang="0">
                  <a:pos x="121" y="40"/>
                </a:cxn>
                <a:cxn ang="0">
                  <a:pos x="123" y="35"/>
                </a:cxn>
                <a:cxn ang="0">
                  <a:pos x="123" y="30"/>
                </a:cxn>
                <a:cxn ang="0">
                  <a:pos x="123" y="24"/>
                </a:cxn>
                <a:cxn ang="0">
                  <a:pos x="122" y="20"/>
                </a:cxn>
                <a:cxn ang="0">
                  <a:pos x="120" y="16"/>
                </a:cxn>
                <a:cxn ang="0">
                  <a:pos x="119" y="13"/>
                </a:cxn>
                <a:cxn ang="0">
                  <a:pos x="118" y="11"/>
                </a:cxn>
                <a:cxn ang="0">
                  <a:pos x="118" y="10"/>
                </a:cxn>
              </a:cxnLst>
              <a:rect l="0" t="0" r="r" b="b"/>
              <a:pathLst>
                <a:path w="124" h="59">
                  <a:moveTo>
                    <a:pt x="118" y="10"/>
                  </a:moveTo>
                  <a:lnTo>
                    <a:pt x="40" y="0"/>
                  </a:lnTo>
                  <a:lnTo>
                    <a:pt x="0" y="30"/>
                  </a:lnTo>
                  <a:lnTo>
                    <a:pt x="0" y="30"/>
                  </a:lnTo>
                  <a:lnTo>
                    <a:pt x="0" y="31"/>
                  </a:lnTo>
                  <a:lnTo>
                    <a:pt x="0" y="32"/>
                  </a:lnTo>
                  <a:lnTo>
                    <a:pt x="0" y="33"/>
                  </a:lnTo>
                  <a:lnTo>
                    <a:pt x="0" y="34"/>
                  </a:lnTo>
                  <a:lnTo>
                    <a:pt x="0" y="35"/>
                  </a:lnTo>
                  <a:lnTo>
                    <a:pt x="0" y="36"/>
                  </a:lnTo>
                  <a:lnTo>
                    <a:pt x="1" y="36"/>
                  </a:lnTo>
                  <a:lnTo>
                    <a:pt x="5" y="38"/>
                  </a:lnTo>
                  <a:lnTo>
                    <a:pt x="16" y="40"/>
                  </a:lnTo>
                  <a:lnTo>
                    <a:pt x="31" y="44"/>
                  </a:lnTo>
                  <a:lnTo>
                    <a:pt x="47" y="49"/>
                  </a:lnTo>
                  <a:lnTo>
                    <a:pt x="65" y="53"/>
                  </a:lnTo>
                  <a:lnTo>
                    <a:pt x="82" y="56"/>
                  </a:lnTo>
                  <a:lnTo>
                    <a:pt x="95" y="58"/>
                  </a:lnTo>
                  <a:lnTo>
                    <a:pt x="103" y="56"/>
                  </a:lnTo>
                  <a:lnTo>
                    <a:pt x="106" y="55"/>
                  </a:lnTo>
                  <a:lnTo>
                    <a:pt x="109" y="53"/>
                  </a:lnTo>
                  <a:lnTo>
                    <a:pt x="111" y="51"/>
                  </a:lnTo>
                  <a:lnTo>
                    <a:pt x="114" y="49"/>
                  </a:lnTo>
                  <a:lnTo>
                    <a:pt x="116" y="46"/>
                  </a:lnTo>
                  <a:lnTo>
                    <a:pt x="119" y="44"/>
                  </a:lnTo>
                  <a:lnTo>
                    <a:pt x="120" y="42"/>
                  </a:lnTo>
                  <a:lnTo>
                    <a:pt x="121" y="40"/>
                  </a:lnTo>
                  <a:lnTo>
                    <a:pt x="123" y="35"/>
                  </a:lnTo>
                  <a:lnTo>
                    <a:pt x="123" y="30"/>
                  </a:lnTo>
                  <a:lnTo>
                    <a:pt x="123" y="24"/>
                  </a:lnTo>
                  <a:lnTo>
                    <a:pt x="122" y="20"/>
                  </a:lnTo>
                  <a:lnTo>
                    <a:pt x="120" y="16"/>
                  </a:lnTo>
                  <a:lnTo>
                    <a:pt x="119" y="13"/>
                  </a:lnTo>
                  <a:lnTo>
                    <a:pt x="118" y="11"/>
                  </a:lnTo>
                  <a:lnTo>
                    <a:pt x="118" y="10"/>
                  </a:lnTo>
                </a:path>
              </a:pathLst>
            </a:custGeom>
            <a:solidFill>
              <a:srgbClr val="868686"/>
            </a:solidFill>
            <a:ln w="9525" cap="rnd">
              <a:noFill/>
              <a:round/>
              <a:headEnd/>
              <a:tailEnd/>
            </a:ln>
            <a:effectLst/>
          </p:spPr>
          <p:txBody>
            <a:bodyPr/>
            <a:lstStyle/>
            <a:p>
              <a:endParaRPr lang="en-US"/>
            </a:p>
          </p:txBody>
        </p:sp>
        <p:sp>
          <p:nvSpPr>
            <p:cNvPr id="302" name="Freeform 263"/>
            <p:cNvSpPr>
              <a:spLocks/>
            </p:cNvSpPr>
            <p:nvPr/>
          </p:nvSpPr>
          <p:spPr bwMode="auto">
            <a:xfrm>
              <a:off x="1167" y="2007"/>
              <a:ext cx="121" cy="60"/>
            </a:xfrm>
            <a:custGeom>
              <a:avLst/>
              <a:gdLst/>
              <a:ahLst/>
              <a:cxnLst>
                <a:cxn ang="0">
                  <a:pos x="80" y="1"/>
                </a:cxn>
                <a:cxn ang="0">
                  <a:pos x="71" y="0"/>
                </a:cxn>
                <a:cxn ang="0">
                  <a:pos x="62" y="0"/>
                </a:cxn>
                <a:cxn ang="0">
                  <a:pos x="55" y="0"/>
                </a:cxn>
                <a:cxn ang="0">
                  <a:pos x="48" y="1"/>
                </a:cxn>
                <a:cxn ang="0">
                  <a:pos x="43" y="3"/>
                </a:cxn>
                <a:cxn ang="0">
                  <a:pos x="40" y="5"/>
                </a:cxn>
                <a:cxn ang="0">
                  <a:pos x="37" y="7"/>
                </a:cxn>
                <a:cxn ang="0">
                  <a:pos x="37" y="7"/>
                </a:cxn>
                <a:cxn ang="0">
                  <a:pos x="0" y="37"/>
                </a:cxn>
                <a:cxn ang="0">
                  <a:pos x="0" y="40"/>
                </a:cxn>
                <a:cxn ang="0">
                  <a:pos x="0" y="40"/>
                </a:cxn>
                <a:cxn ang="0">
                  <a:pos x="2" y="39"/>
                </a:cxn>
                <a:cxn ang="0">
                  <a:pos x="6" y="38"/>
                </a:cxn>
                <a:cxn ang="0">
                  <a:pos x="11" y="36"/>
                </a:cxn>
                <a:cxn ang="0">
                  <a:pos x="17" y="35"/>
                </a:cxn>
                <a:cxn ang="0">
                  <a:pos x="23" y="35"/>
                </a:cxn>
                <a:cxn ang="0">
                  <a:pos x="30" y="35"/>
                </a:cxn>
                <a:cxn ang="0">
                  <a:pos x="39" y="37"/>
                </a:cxn>
                <a:cxn ang="0">
                  <a:pos x="49" y="40"/>
                </a:cxn>
                <a:cxn ang="0">
                  <a:pos x="58" y="43"/>
                </a:cxn>
                <a:cxn ang="0">
                  <a:pos x="64" y="46"/>
                </a:cxn>
                <a:cxn ang="0">
                  <a:pos x="69" y="49"/>
                </a:cxn>
                <a:cxn ang="0">
                  <a:pos x="74" y="51"/>
                </a:cxn>
                <a:cxn ang="0">
                  <a:pos x="77" y="53"/>
                </a:cxn>
                <a:cxn ang="0">
                  <a:pos x="80" y="54"/>
                </a:cxn>
                <a:cxn ang="0">
                  <a:pos x="84" y="56"/>
                </a:cxn>
                <a:cxn ang="0">
                  <a:pos x="100" y="59"/>
                </a:cxn>
                <a:cxn ang="0">
                  <a:pos x="110" y="57"/>
                </a:cxn>
                <a:cxn ang="0">
                  <a:pos x="117" y="52"/>
                </a:cxn>
                <a:cxn ang="0">
                  <a:pos x="120" y="45"/>
                </a:cxn>
                <a:cxn ang="0">
                  <a:pos x="120" y="37"/>
                </a:cxn>
                <a:cxn ang="0">
                  <a:pos x="119" y="29"/>
                </a:cxn>
                <a:cxn ang="0">
                  <a:pos x="117" y="23"/>
                </a:cxn>
                <a:cxn ang="0">
                  <a:pos x="115" y="20"/>
                </a:cxn>
                <a:cxn ang="0">
                  <a:pos x="114" y="19"/>
                </a:cxn>
                <a:cxn ang="0">
                  <a:pos x="112" y="18"/>
                </a:cxn>
                <a:cxn ang="0">
                  <a:pos x="109" y="15"/>
                </a:cxn>
                <a:cxn ang="0">
                  <a:pos x="106" y="13"/>
                </a:cxn>
                <a:cxn ang="0">
                  <a:pos x="101" y="10"/>
                </a:cxn>
                <a:cxn ang="0">
                  <a:pos x="96" y="7"/>
                </a:cxn>
                <a:cxn ang="0">
                  <a:pos x="89" y="4"/>
                </a:cxn>
                <a:cxn ang="0">
                  <a:pos x="80" y="1"/>
                </a:cxn>
              </a:cxnLst>
              <a:rect l="0" t="0" r="r" b="b"/>
              <a:pathLst>
                <a:path w="121" h="60">
                  <a:moveTo>
                    <a:pt x="80" y="1"/>
                  </a:moveTo>
                  <a:lnTo>
                    <a:pt x="71" y="0"/>
                  </a:lnTo>
                  <a:lnTo>
                    <a:pt x="62" y="0"/>
                  </a:lnTo>
                  <a:lnTo>
                    <a:pt x="55" y="0"/>
                  </a:lnTo>
                  <a:lnTo>
                    <a:pt x="48" y="1"/>
                  </a:lnTo>
                  <a:lnTo>
                    <a:pt x="43" y="3"/>
                  </a:lnTo>
                  <a:lnTo>
                    <a:pt x="40" y="5"/>
                  </a:lnTo>
                  <a:lnTo>
                    <a:pt x="37" y="7"/>
                  </a:lnTo>
                  <a:lnTo>
                    <a:pt x="37" y="7"/>
                  </a:lnTo>
                  <a:lnTo>
                    <a:pt x="0" y="37"/>
                  </a:lnTo>
                  <a:lnTo>
                    <a:pt x="0" y="40"/>
                  </a:lnTo>
                  <a:lnTo>
                    <a:pt x="0" y="40"/>
                  </a:lnTo>
                  <a:lnTo>
                    <a:pt x="2" y="39"/>
                  </a:lnTo>
                  <a:lnTo>
                    <a:pt x="6" y="38"/>
                  </a:lnTo>
                  <a:lnTo>
                    <a:pt x="11" y="36"/>
                  </a:lnTo>
                  <a:lnTo>
                    <a:pt x="17" y="35"/>
                  </a:lnTo>
                  <a:lnTo>
                    <a:pt x="23" y="35"/>
                  </a:lnTo>
                  <a:lnTo>
                    <a:pt x="30" y="35"/>
                  </a:lnTo>
                  <a:lnTo>
                    <a:pt x="39" y="37"/>
                  </a:lnTo>
                  <a:lnTo>
                    <a:pt x="49" y="40"/>
                  </a:lnTo>
                  <a:lnTo>
                    <a:pt x="58" y="43"/>
                  </a:lnTo>
                  <a:lnTo>
                    <a:pt x="64" y="46"/>
                  </a:lnTo>
                  <a:lnTo>
                    <a:pt x="69" y="49"/>
                  </a:lnTo>
                  <a:lnTo>
                    <a:pt x="74" y="51"/>
                  </a:lnTo>
                  <a:lnTo>
                    <a:pt x="77" y="53"/>
                  </a:lnTo>
                  <a:lnTo>
                    <a:pt x="80" y="54"/>
                  </a:lnTo>
                  <a:lnTo>
                    <a:pt x="84" y="56"/>
                  </a:lnTo>
                  <a:lnTo>
                    <a:pt x="100" y="59"/>
                  </a:lnTo>
                  <a:lnTo>
                    <a:pt x="110" y="57"/>
                  </a:lnTo>
                  <a:lnTo>
                    <a:pt x="117" y="52"/>
                  </a:lnTo>
                  <a:lnTo>
                    <a:pt x="120" y="45"/>
                  </a:lnTo>
                  <a:lnTo>
                    <a:pt x="120" y="37"/>
                  </a:lnTo>
                  <a:lnTo>
                    <a:pt x="119" y="29"/>
                  </a:lnTo>
                  <a:lnTo>
                    <a:pt x="117" y="23"/>
                  </a:lnTo>
                  <a:lnTo>
                    <a:pt x="115" y="20"/>
                  </a:lnTo>
                  <a:lnTo>
                    <a:pt x="114" y="19"/>
                  </a:lnTo>
                  <a:lnTo>
                    <a:pt x="112" y="18"/>
                  </a:lnTo>
                  <a:lnTo>
                    <a:pt x="109" y="15"/>
                  </a:lnTo>
                  <a:lnTo>
                    <a:pt x="106" y="13"/>
                  </a:lnTo>
                  <a:lnTo>
                    <a:pt x="101" y="10"/>
                  </a:lnTo>
                  <a:lnTo>
                    <a:pt x="96" y="7"/>
                  </a:lnTo>
                  <a:lnTo>
                    <a:pt x="89" y="4"/>
                  </a:lnTo>
                  <a:lnTo>
                    <a:pt x="80" y="1"/>
                  </a:lnTo>
                </a:path>
              </a:pathLst>
            </a:custGeom>
            <a:solidFill>
              <a:srgbClr val="4C4C4C"/>
            </a:solidFill>
            <a:ln w="9525" cap="rnd">
              <a:noFill/>
              <a:round/>
              <a:headEnd/>
              <a:tailEnd/>
            </a:ln>
            <a:effectLst/>
          </p:spPr>
          <p:txBody>
            <a:bodyPr/>
            <a:lstStyle/>
            <a:p>
              <a:endParaRPr lang="en-US"/>
            </a:p>
          </p:txBody>
        </p:sp>
        <p:sp>
          <p:nvSpPr>
            <p:cNvPr id="303" name="Freeform 264"/>
            <p:cNvSpPr>
              <a:spLocks/>
            </p:cNvSpPr>
            <p:nvPr/>
          </p:nvSpPr>
          <p:spPr bwMode="auto">
            <a:xfrm>
              <a:off x="1011" y="1911"/>
              <a:ext cx="197" cy="137"/>
            </a:xfrm>
            <a:custGeom>
              <a:avLst/>
              <a:gdLst/>
              <a:ahLst/>
              <a:cxnLst>
                <a:cxn ang="0">
                  <a:pos x="173" y="130"/>
                </a:cxn>
                <a:cxn ang="0">
                  <a:pos x="160" y="124"/>
                </a:cxn>
                <a:cxn ang="0">
                  <a:pos x="145" y="113"/>
                </a:cxn>
                <a:cxn ang="0">
                  <a:pos x="137" y="102"/>
                </a:cxn>
                <a:cxn ang="0">
                  <a:pos x="147" y="91"/>
                </a:cxn>
                <a:cxn ang="0">
                  <a:pos x="167" y="87"/>
                </a:cxn>
                <a:cxn ang="0">
                  <a:pos x="186" y="82"/>
                </a:cxn>
                <a:cxn ang="0">
                  <a:pos x="196" y="73"/>
                </a:cxn>
                <a:cxn ang="0">
                  <a:pos x="188" y="57"/>
                </a:cxn>
                <a:cxn ang="0">
                  <a:pos x="174" y="44"/>
                </a:cxn>
                <a:cxn ang="0">
                  <a:pos x="156" y="36"/>
                </a:cxn>
                <a:cxn ang="0">
                  <a:pos x="139" y="32"/>
                </a:cxn>
                <a:cxn ang="0">
                  <a:pos x="116" y="32"/>
                </a:cxn>
                <a:cxn ang="0">
                  <a:pos x="90" y="34"/>
                </a:cxn>
                <a:cxn ang="0">
                  <a:pos x="70" y="34"/>
                </a:cxn>
                <a:cxn ang="0">
                  <a:pos x="50" y="27"/>
                </a:cxn>
                <a:cxn ang="0">
                  <a:pos x="27" y="14"/>
                </a:cxn>
                <a:cxn ang="0">
                  <a:pos x="13" y="4"/>
                </a:cxn>
                <a:cxn ang="0">
                  <a:pos x="6" y="0"/>
                </a:cxn>
                <a:cxn ang="0">
                  <a:pos x="5" y="0"/>
                </a:cxn>
                <a:cxn ang="0">
                  <a:pos x="0" y="3"/>
                </a:cxn>
                <a:cxn ang="0">
                  <a:pos x="43" y="29"/>
                </a:cxn>
                <a:cxn ang="0">
                  <a:pos x="59" y="36"/>
                </a:cxn>
                <a:cxn ang="0">
                  <a:pos x="74" y="39"/>
                </a:cxn>
                <a:cxn ang="0">
                  <a:pos x="90" y="39"/>
                </a:cxn>
                <a:cxn ang="0">
                  <a:pos x="102" y="38"/>
                </a:cxn>
                <a:cxn ang="0">
                  <a:pos x="108" y="37"/>
                </a:cxn>
                <a:cxn ang="0">
                  <a:pos x="113" y="37"/>
                </a:cxn>
                <a:cxn ang="0">
                  <a:pos x="121" y="36"/>
                </a:cxn>
                <a:cxn ang="0">
                  <a:pos x="130" y="36"/>
                </a:cxn>
                <a:cxn ang="0">
                  <a:pos x="145" y="38"/>
                </a:cxn>
                <a:cxn ang="0">
                  <a:pos x="162" y="44"/>
                </a:cxn>
                <a:cxn ang="0">
                  <a:pos x="178" y="54"/>
                </a:cxn>
                <a:cxn ang="0">
                  <a:pos x="186" y="67"/>
                </a:cxn>
                <a:cxn ang="0">
                  <a:pos x="188" y="72"/>
                </a:cxn>
                <a:cxn ang="0">
                  <a:pos x="185" y="75"/>
                </a:cxn>
                <a:cxn ang="0">
                  <a:pos x="178" y="78"/>
                </a:cxn>
                <a:cxn ang="0">
                  <a:pos x="166" y="81"/>
                </a:cxn>
                <a:cxn ang="0">
                  <a:pos x="157" y="83"/>
                </a:cxn>
                <a:cxn ang="0">
                  <a:pos x="148" y="85"/>
                </a:cxn>
                <a:cxn ang="0">
                  <a:pos x="139" y="88"/>
                </a:cxn>
                <a:cxn ang="0">
                  <a:pos x="133" y="92"/>
                </a:cxn>
                <a:cxn ang="0">
                  <a:pos x="130" y="96"/>
                </a:cxn>
                <a:cxn ang="0">
                  <a:pos x="130" y="99"/>
                </a:cxn>
                <a:cxn ang="0">
                  <a:pos x="130" y="103"/>
                </a:cxn>
                <a:cxn ang="0">
                  <a:pos x="130" y="106"/>
                </a:cxn>
                <a:cxn ang="0">
                  <a:pos x="138" y="116"/>
                </a:cxn>
                <a:cxn ang="0">
                  <a:pos x="152" y="126"/>
                </a:cxn>
                <a:cxn ang="0">
                  <a:pos x="164" y="133"/>
                </a:cxn>
                <a:cxn ang="0">
                  <a:pos x="171" y="136"/>
                </a:cxn>
              </a:cxnLst>
              <a:rect l="0" t="0" r="r" b="b"/>
              <a:pathLst>
                <a:path w="197" h="137">
                  <a:moveTo>
                    <a:pt x="174" y="131"/>
                  </a:moveTo>
                  <a:lnTo>
                    <a:pt x="173" y="130"/>
                  </a:lnTo>
                  <a:lnTo>
                    <a:pt x="167" y="128"/>
                  </a:lnTo>
                  <a:lnTo>
                    <a:pt x="160" y="124"/>
                  </a:lnTo>
                  <a:lnTo>
                    <a:pt x="152" y="119"/>
                  </a:lnTo>
                  <a:lnTo>
                    <a:pt x="145" y="113"/>
                  </a:lnTo>
                  <a:lnTo>
                    <a:pt x="139" y="108"/>
                  </a:lnTo>
                  <a:lnTo>
                    <a:pt x="137" y="102"/>
                  </a:lnTo>
                  <a:lnTo>
                    <a:pt x="140" y="96"/>
                  </a:lnTo>
                  <a:lnTo>
                    <a:pt x="147" y="91"/>
                  </a:lnTo>
                  <a:lnTo>
                    <a:pt x="156" y="89"/>
                  </a:lnTo>
                  <a:lnTo>
                    <a:pt x="167" y="87"/>
                  </a:lnTo>
                  <a:lnTo>
                    <a:pt x="177" y="85"/>
                  </a:lnTo>
                  <a:lnTo>
                    <a:pt x="186" y="82"/>
                  </a:lnTo>
                  <a:lnTo>
                    <a:pt x="193" y="78"/>
                  </a:lnTo>
                  <a:lnTo>
                    <a:pt x="196" y="73"/>
                  </a:lnTo>
                  <a:lnTo>
                    <a:pt x="194" y="66"/>
                  </a:lnTo>
                  <a:lnTo>
                    <a:pt x="188" y="57"/>
                  </a:lnTo>
                  <a:lnTo>
                    <a:pt x="181" y="50"/>
                  </a:lnTo>
                  <a:lnTo>
                    <a:pt x="174" y="44"/>
                  </a:lnTo>
                  <a:lnTo>
                    <a:pt x="165" y="39"/>
                  </a:lnTo>
                  <a:lnTo>
                    <a:pt x="156" y="36"/>
                  </a:lnTo>
                  <a:lnTo>
                    <a:pt x="148" y="33"/>
                  </a:lnTo>
                  <a:lnTo>
                    <a:pt x="139" y="32"/>
                  </a:lnTo>
                  <a:lnTo>
                    <a:pt x="132" y="31"/>
                  </a:lnTo>
                  <a:lnTo>
                    <a:pt x="116" y="32"/>
                  </a:lnTo>
                  <a:lnTo>
                    <a:pt x="103" y="33"/>
                  </a:lnTo>
                  <a:lnTo>
                    <a:pt x="90" y="34"/>
                  </a:lnTo>
                  <a:lnTo>
                    <a:pt x="80" y="34"/>
                  </a:lnTo>
                  <a:lnTo>
                    <a:pt x="70" y="34"/>
                  </a:lnTo>
                  <a:lnTo>
                    <a:pt x="61" y="31"/>
                  </a:lnTo>
                  <a:lnTo>
                    <a:pt x="50" y="27"/>
                  </a:lnTo>
                  <a:lnTo>
                    <a:pt x="39" y="21"/>
                  </a:lnTo>
                  <a:lnTo>
                    <a:pt x="27" y="14"/>
                  </a:lnTo>
                  <a:lnTo>
                    <a:pt x="19" y="8"/>
                  </a:lnTo>
                  <a:lnTo>
                    <a:pt x="13" y="4"/>
                  </a:lnTo>
                  <a:lnTo>
                    <a:pt x="9" y="2"/>
                  </a:lnTo>
                  <a:lnTo>
                    <a:pt x="6" y="0"/>
                  </a:lnTo>
                  <a:lnTo>
                    <a:pt x="5" y="0"/>
                  </a:lnTo>
                  <a:lnTo>
                    <a:pt x="5" y="0"/>
                  </a:lnTo>
                  <a:lnTo>
                    <a:pt x="5" y="0"/>
                  </a:lnTo>
                  <a:lnTo>
                    <a:pt x="0" y="3"/>
                  </a:lnTo>
                  <a:lnTo>
                    <a:pt x="33" y="24"/>
                  </a:lnTo>
                  <a:lnTo>
                    <a:pt x="43" y="29"/>
                  </a:lnTo>
                  <a:lnTo>
                    <a:pt x="51" y="34"/>
                  </a:lnTo>
                  <a:lnTo>
                    <a:pt x="59" y="36"/>
                  </a:lnTo>
                  <a:lnTo>
                    <a:pt x="67" y="38"/>
                  </a:lnTo>
                  <a:lnTo>
                    <a:pt x="74" y="39"/>
                  </a:lnTo>
                  <a:lnTo>
                    <a:pt x="82" y="39"/>
                  </a:lnTo>
                  <a:lnTo>
                    <a:pt x="90" y="39"/>
                  </a:lnTo>
                  <a:lnTo>
                    <a:pt x="98" y="38"/>
                  </a:lnTo>
                  <a:lnTo>
                    <a:pt x="102" y="38"/>
                  </a:lnTo>
                  <a:lnTo>
                    <a:pt x="105" y="38"/>
                  </a:lnTo>
                  <a:lnTo>
                    <a:pt x="108" y="37"/>
                  </a:lnTo>
                  <a:lnTo>
                    <a:pt x="110" y="37"/>
                  </a:lnTo>
                  <a:lnTo>
                    <a:pt x="113" y="37"/>
                  </a:lnTo>
                  <a:lnTo>
                    <a:pt x="117" y="37"/>
                  </a:lnTo>
                  <a:lnTo>
                    <a:pt x="121" y="36"/>
                  </a:lnTo>
                  <a:lnTo>
                    <a:pt x="126" y="36"/>
                  </a:lnTo>
                  <a:lnTo>
                    <a:pt x="130" y="36"/>
                  </a:lnTo>
                  <a:lnTo>
                    <a:pt x="137" y="37"/>
                  </a:lnTo>
                  <a:lnTo>
                    <a:pt x="145" y="38"/>
                  </a:lnTo>
                  <a:lnTo>
                    <a:pt x="153" y="41"/>
                  </a:lnTo>
                  <a:lnTo>
                    <a:pt x="162" y="44"/>
                  </a:lnTo>
                  <a:lnTo>
                    <a:pt x="171" y="48"/>
                  </a:lnTo>
                  <a:lnTo>
                    <a:pt x="178" y="54"/>
                  </a:lnTo>
                  <a:lnTo>
                    <a:pt x="184" y="63"/>
                  </a:lnTo>
                  <a:lnTo>
                    <a:pt x="186" y="67"/>
                  </a:lnTo>
                  <a:lnTo>
                    <a:pt x="188" y="69"/>
                  </a:lnTo>
                  <a:lnTo>
                    <a:pt x="188" y="72"/>
                  </a:lnTo>
                  <a:lnTo>
                    <a:pt x="187" y="74"/>
                  </a:lnTo>
                  <a:lnTo>
                    <a:pt x="185" y="75"/>
                  </a:lnTo>
                  <a:lnTo>
                    <a:pt x="182" y="77"/>
                  </a:lnTo>
                  <a:lnTo>
                    <a:pt x="178" y="78"/>
                  </a:lnTo>
                  <a:lnTo>
                    <a:pt x="173" y="79"/>
                  </a:lnTo>
                  <a:lnTo>
                    <a:pt x="166" y="81"/>
                  </a:lnTo>
                  <a:lnTo>
                    <a:pt x="161" y="82"/>
                  </a:lnTo>
                  <a:lnTo>
                    <a:pt x="157" y="83"/>
                  </a:lnTo>
                  <a:lnTo>
                    <a:pt x="152" y="84"/>
                  </a:lnTo>
                  <a:lnTo>
                    <a:pt x="148" y="85"/>
                  </a:lnTo>
                  <a:lnTo>
                    <a:pt x="144" y="87"/>
                  </a:lnTo>
                  <a:lnTo>
                    <a:pt x="139" y="88"/>
                  </a:lnTo>
                  <a:lnTo>
                    <a:pt x="136" y="90"/>
                  </a:lnTo>
                  <a:lnTo>
                    <a:pt x="133" y="92"/>
                  </a:lnTo>
                  <a:lnTo>
                    <a:pt x="131" y="94"/>
                  </a:lnTo>
                  <a:lnTo>
                    <a:pt x="130" y="96"/>
                  </a:lnTo>
                  <a:lnTo>
                    <a:pt x="130" y="97"/>
                  </a:lnTo>
                  <a:lnTo>
                    <a:pt x="130" y="99"/>
                  </a:lnTo>
                  <a:lnTo>
                    <a:pt x="129" y="101"/>
                  </a:lnTo>
                  <a:lnTo>
                    <a:pt x="130" y="103"/>
                  </a:lnTo>
                  <a:lnTo>
                    <a:pt x="130" y="105"/>
                  </a:lnTo>
                  <a:lnTo>
                    <a:pt x="130" y="106"/>
                  </a:lnTo>
                  <a:lnTo>
                    <a:pt x="133" y="112"/>
                  </a:lnTo>
                  <a:lnTo>
                    <a:pt x="138" y="116"/>
                  </a:lnTo>
                  <a:lnTo>
                    <a:pt x="145" y="121"/>
                  </a:lnTo>
                  <a:lnTo>
                    <a:pt x="152" y="126"/>
                  </a:lnTo>
                  <a:lnTo>
                    <a:pt x="158" y="130"/>
                  </a:lnTo>
                  <a:lnTo>
                    <a:pt x="164" y="133"/>
                  </a:lnTo>
                  <a:lnTo>
                    <a:pt x="169" y="135"/>
                  </a:lnTo>
                  <a:lnTo>
                    <a:pt x="171" y="136"/>
                  </a:lnTo>
                  <a:lnTo>
                    <a:pt x="174" y="131"/>
                  </a:lnTo>
                </a:path>
              </a:pathLst>
            </a:custGeom>
            <a:solidFill>
              <a:srgbClr val="4C4C4C"/>
            </a:solidFill>
            <a:ln w="9525" cap="rnd">
              <a:noFill/>
              <a:round/>
              <a:headEnd/>
              <a:tailEnd/>
            </a:ln>
            <a:effectLst/>
          </p:spPr>
          <p:txBody>
            <a:bodyPr/>
            <a:lstStyle/>
            <a:p>
              <a:endParaRPr lang="en-US"/>
            </a:p>
          </p:txBody>
        </p:sp>
        <p:sp>
          <p:nvSpPr>
            <p:cNvPr id="304" name="Freeform 265"/>
            <p:cNvSpPr>
              <a:spLocks/>
            </p:cNvSpPr>
            <p:nvPr/>
          </p:nvSpPr>
          <p:spPr bwMode="auto">
            <a:xfrm>
              <a:off x="1010" y="1910"/>
              <a:ext cx="198" cy="137"/>
            </a:xfrm>
            <a:custGeom>
              <a:avLst/>
              <a:gdLst/>
              <a:ahLst/>
              <a:cxnLst>
                <a:cxn ang="0">
                  <a:pos x="173" y="130"/>
                </a:cxn>
                <a:cxn ang="0">
                  <a:pos x="160" y="123"/>
                </a:cxn>
                <a:cxn ang="0">
                  <a:pos x="145" y="113"/>
                </a:cxn>
                <a:cxn ang="0">
                  <a:pos x="137" y="101"/>
                </a:cxn>
                <a:cxn ang="0">
                  <a:pos x="148" y="91"/>
                </a:cxn>
                <a:cxn ang="0">
                  <a:pos x="167" y="86"/>
                </a:cxn>
                <a:cxn ang="0">
                  <a:pos x="187" y="82"/>
                </a:cxn>
                <a:cxn ang="0">
                  <a:pos x="197" y="73"/>
                </a:cxn>
                <a:cxn ang="0">
                  <a:pos x="189" y="57"/>
                </a:cxn>
                <a:cxn ang="0">
                  <a:pos x="174" y="44"/>
                </a:cxn>
                <a:cxn ang="0">
                  <a:pos x="156" y="35"/>
                </a:cxn>
                <a:cxn ang="0">
                  <a:pos x="140" y="31"/>
                </a:cxn>
                <a:cxn ang="0">
                  <a:pos x="116" y="32"/>
                </a:cxn>
                <a:cxn ang="0">
                  <a:pos x="91" y="34"/>
                </a:cxn>
                <a:cxn ang="0">
                  <a:pos x="70" y="33"/>
                </a:cxn>
                <a:cxn ang="0">
                  <a:pos x="50" y="26"/>
                </a:cxn>
                <a:cxn ang="0">
                  <a:pos x="27" y="13"/>
                </a:cxn>
                <a:cxn ang="0">
                  <a:pos x="13" y="4"/>
                </a:cxn>
                <a:cxn ang="0">
                  <a:pos x="7" y="0"/>
                </a:cxn>
                <a:cxn ang="0">
                  <a:pos x="5" y="0"/>
                </a:cxn>
                <a:cxn ang="0">
                  <a:pos x="0" y="3"/>
                </a:cxn>
                <a:cxn ang="0">
                  <a:pos x="43" y="29"/>
                </a:cxn>
                <a:cxn ang="0">
                  <a:pos x="60" y="36"/>
                </a:cxn>
                <a:cxn ang="0">
                  <a:pos x="75" y="38"/>
                </a:cxn>
                <a:cxn ang="0">
                  <a:pos x="90" y="38"/>
                </a:cxn>
                <a:cxn ang="0">
                  <a:pos x="102" y="38"/>
                </a:cxn>
                <a:cxn ang="0">
                  <a:pos x="108" y="37"/>
                </a:cxn>
                <a:cxn ang="0">
                  <a:pos x="113" y="36"/>
                </a:cxn>
                <a:cxn ang="0">
                  <a:pos x="121" y="36"/>
                </a:cxn>
                <a:cxn ang="0">
                  <a:pos x="131" y="36"/>
                </a:cxn>
                <a:cxn ang="0">
                  <a:pos x="146" y="38"/>
                </a:cxn>
                <a:cxn ang="0">
                  <a:pos x="163" y="44"/>
                </a:cxn>
                <a:cxn ang="0">
                  <a:pos x="178" y="54"/>
                </a:cxn>
                <a:cxn ang="0">
                  <a:pos x="187" y="67"/>
                </a:cxn>
                <a:cxn ang="0">
                  <a:pos x="188" y="71"/>
                </a:cxn>
                <a:cxn ang="0">
                  <a:pos x="186" y="75"/>
                </a:cxn>
                <a:cxn ang="0">
                  <a:pos x="178" y="78"/>
                </a:cxn>
                <a:cxn ang="0">
                  <a:pos x="167" y="80"/>
                </a:cxn>
                <a:cxn ang="0">
                  <a:pos x="157" y="82"/>
                </a:cxn>
                <a:cxn ang="0">
                  <a:pos x="148" y="85"/>
                </a:cxn>
                <a:cxn ang="0">
                  <a:pos x="140" y="88"/>
                </a:cxn>
                <a:cxn ang="0">
                  <a:pos x="133" y="92"/>
                </a:cxn>
                <a:cxn ang="0">
                  <a:pos x="131" y="95"/>
                </a:cxn>
                <a:cxn ang="0">
                  <a:pos x="130" y="99"/>
                </a:cxn>
                <a:cxn ang="0">
                  <a:pos x="130" y="102"/>
                </a:cxn>
                <a:cxn ang="0">
                  <a:pos x="131" y="106"/>
                </a:cxn>
                <a:cxn ang="0">
                  <a:pos x="139" y="116"/>
                </a:cxn>
                <a:cxn ang="0">
                  <a:pos x="152" y="126"/>
                </a:cxn>
                <a:cxn ang="0">
                  <a:pos x="164" y="132"/>
                </a:cxn>
                <a:cxn ang="0">
                  <a:pos x="172" y="136"/>
                </a:cxn>
              </a:cxnLst>
              <a:rect l="0" t="0" r="r" b="b"/>
              <a:pathLst>
                <a:path w="198" h="137">
                  <a:moveTo>
                    <a:pt x="175" y="131"/>
                  </a:moveTo>
                  <a:lnTo>
                    <a:pt x="173" y="130"/>
                  </a:lnTo>
                  <a:lnTo>
                    <a:pt x="168" y="127"/>
                  </a:lnTo>
                  <a:lnTo>
                    <a:pt x="160" y="123"/>
                  </a:lnTo>
                  <a:lnTo>
                    <a:pt x="153" y="118"/>
                  </a:lnTo>
                  <a:lnTo>
                    <a:pt x="145" y="113"/>
                  </a:lnTo>
                  <a:lnTo>
                    <a:pt x="140" y="108"/>
                  </a:lnTo>
                  <a:lnTo>
                    <a:pt x="137" y="101"/>
                  </a:lnTo>
                  <a:lnTo>
                    <a:pt x="140" y="95"/>
                  </a:lnTo>
                  <a:lnTo>
                    <a:pt x="148" y="91"/>
                  </a:lnTo>
                  <a:lnTo>
                    <a:pt x="156" y="89"/>
                  </a:lnTo>
                  <a:lnTo>
                    <a:pt x="167" y="86"/>
                  </a:lnTo>
                  <a:lnTo>
                    <a:pt x="177" y="84"/>
                  </a:lnTo>
                  <a:lnTo>
                    <a:pt x="187" y="82"/>
                  </a:lnTo>
                  <a:lnTo>
                    <a:pt x="194" y="78"/>
                  </a:lnTo>
                  <a:lnTo>
                    <a:pt x="197" y="73"/>
                  </a:lnTo>
                  <a:lnTo>
                    <a:pt x="195" y="66"/>
                  </a:lnTo>
                  <a:lnTo>
                    <a:pt x="189" y="57"/>
                  </a:lnTo>
                  <a:lnTo>
                    <a:pt x="181" y="49"/>
                  </a:lnTo>
                  <a:lnTo>
                    <a:pt x="174" y="44"/>
                  </a:lnTo>
                  <a:lnTo>
                    <a:pt x="165" y="39"/>
                  </a:lnTo>
                  <a:lnTo>
                    <a:pt x="156" y="35"/>
                  </a:lnTo>
                  <a:lnTo>
                    <a:pt x="148" y="33"/>
                  </a:lnTo>
                  <a:lnTo>
                    <a:pt x="140" y="31"/>
                  </a:lnTo>
                  <a:lnTo>
                    <a:pt x="132" y="31"/>
                  </a:lnTo>
                  <a:lnTo>
                    <a:pt x="116" y="32"/>
                  </a:lnTo>
                  <a:lnTo>
                    <a:pt x="103" y="33"/>
                  </a:lnTo>
                  <a:lnTo>
                    <a:pt x="91" y="34"/>
                  </a:lnTo>
                  <a:lnTo>
                    <a:pt x="81" y="34"/>
                  </a:lnTo>
                  <a:lnTo>
                    <a:pt x="70" y="33"/>
                  </a:lnTo>
                  <a:lnTo>
                    <a:pt x="61" y="31"/>
                  </a:lnTo>
                  <a:lnTo>
                    <a:pt x="50" y="26"/>
                  </a:lnTo>
                  <a:lnTo>
                    <a:pt x="39" y="21"/>
                  </a:lnTo>
                  <a:lnTo>
                    <a:pt x="27" y="13"/>
                  </a:lnTo>
                  <a:lnTo>
                    <a:pt x="20" y="8"/>
                  </a:lnTo>
                  <a:lnTo>
                    <a:pt x="13" y="4"/>
                  </a:lnTo>
                  <a:lnTo>
                    <a:pt x="9" y="2"/>
                  </a:lnTo>
                  <a:lnTo>
                    <a:pt x="7" y="0"/>
                  </a:lnTo>
                  <a:lnTo>
                    <a:pt x="6" y="0"/>
                  </a:lnTo>
                  <a:lnTo>
                    <a:pt x="5" y="0"/>
                  </a:lnTo>
                  <a:lnTo>
                    <a:pt x="5" y="0"/>
                  </a:lnTo>
                  <a:lnTo>
                    <a:pt x="0" y="3"/>
                  </a:lnTo>
                  <a:lnTo>
                    <a:pt x="33" y="24"/>
                  </a:lnTo>
                  <a:lnTo>
                    <a:pt x="43" y="29"/>
                  </a:lnTo>
                  <a:lnTo>
                    <a:pt x="51" y="33"/>
                  </a:lnTo>
                  <a:lnTo>
                    <a:pt x="60" y="36"/>
                  </a:lnTo>
                  <a:lnTo>
                    <a:pt x="67" y="38"/>
                  </a:lnTo>
                  <a:lnTo>
                    <a:pt x="75" y="38"/>
                  </a:lnTo>
                  <a:lnTo>
                    <a:pt x="83" y="39"/>
                  </a:lnTo>
                  <a:lnTo>
                    <a:pt x="90" y="38"/>
                  </a:lnTo>
                  <a:lnTo>
                    <a:pt x="98" y="38"/>
                  </a:lnTo>
                  <a:lnTo>
                    <a:pt x="102" y="38"/>
                  </a:lnTo>
                  <a:lnTo>
                    <a:pt x="105" y="37"/>
                  </a:lnTo>
                  <a:lnTo>
                    <a:pt x="108" y="37"/>
                  </a:lnTo>
                  <a:lnTo>
                    <a:pt x="110" y="37"/>
                  </a:lnTo>
                  <a:lnTo>
                    <a:pt x="113" y="36"/>
                  </a:lnTo>
                  <a:lnTo>
                    <a:pt x="117" y="36"/>
                  </a:lnTo>
                  <a:lnTo>
                    <a:pt x="121" y="36"/>
                  </a:lnTo>
                  <a:lnTo>
                    <a:pt x="126" y="36"/>
                  </a:lnTo>
                  <a:lnTo>
                    <a:pt x="131" y="36"/>
                  </a:lnTo>
                  <a:lnTo>
                    <a:pt x="138" y="37"/>
                  </a:lnTo>
                  <a:lnTo>
                    <a:pt x="146" y="38"/>
                  </a:lnTo>
                  <a:lnTo>
                    <a:pt x="154" y="40"/>
                  </a:lnTo>
                  <a:lnTo>
                    <a:pt x="163" y="44"/>
                  </a:lnTo>
                  <a:lnTo>
                    <a:pt x="171" y="48"/>
                  </a:lnTo>
                  <a:lnTo>
                    <a:pt x="178" y="54"/>
                  </a:lnTo>
                  <a:lnTo>
                    <a:pt x="184" y="62"/>
                  </a:lnTo>
                  <a:lnTo>
                    <a:pt x="187" y="67"/>
                  </a:lnTo>
                  <a:lnTo>
                    <a:pt x="188" y="69"/>
                  </a:lnTo>
                  <a:lnTo>
                    <a:pt x="188" y="71"/>
                  </a:lnTo>
                  <a:lnTo>
                    <a:pt x="187" y="73"/>
                  </a:lnTo>
                  <a:lnTo>
                    <a:pt x="186" y="75"/>
                  </a:lnTo>
                  <a:lnTo>
                    <a:pt x="183" y="76"/>
                  </a:lnTo>
                  <a:lnTo>
                    <a:pt x="178" y="78"/>
                  </a:lnTo>
                  <a:lnTo>
                    <a:pt x="174" y="79"/>
                  </a:lnTo>
                  <a:lnTo>
                    <a:pt x="167" y="80"/>
                  </a:lnTo>
                  <a:lnTo>
                    <a:pt x="162" y="81"/>
                  </a:lnTo>
                  <a:lnTo>
                    <a:pt x="157" y="82"/>
                  </a:lnTo>
                  <a:lnTo>
                    <a:pt x="153" y="83"/>
                  </a:lnTo>
                  <a:lnTo>
                    <a:pt x="148" y="85"/>
                  </a:lnTo>
                  <a:lnTo>
                    <a:pt x="144" y="86"/>
                  </a:lnTo>
                  <a:lnTo>
                    <a:pt x="140" y="88"/>
                  </a:lnTo>
                  <a:lnTo>
                    <a:pt x="136" y="90"/>
                  </a:lnTo>
                  <a:lnTo>
                    <a:pt x="133" y="92"/>
                  </a:lnTo>
                  <a:lnTo>
                    <a:pt x="132" y="94"/>
                  </a:lnTo>
                  <a:lnTo>
                    <a:pt x="131" y="95"/>
                  </a:lnTo>
                  <a:lnTo>
                    <a:pt x="131" y="97"/>
                  </a:lnTo>
                  <a:lnTo>
                    <a:pt x="130" y="99"/>
                  </a:lnTo>
                  <a:lnTo>
                    <a:pt x="130" y="100"/>
                  </a:lnTo>
                  <a:lnTo>
                    <a:pt x="130" y="102"/>
                  </a:lnTo>
                  <a:lnTo>
                    <a:pt x="130" y="104"/>
                  </a:lnTo>
                  <a:lnTo>
                    <a:pt x="131" y="106"/>
                  </a:lnTo>
                  <a:lnTo>
                    <a:pt x="133" y="112"/>
                  </a:lnTo>
                  <a:lnTo>
                    <a:pt x="139" y="116"/>
                  </a:lnTo>
                  <a:lnTo>
                    <a:pt x="145" y="121"/>
                  </a:lnTo>
                  <a:lnTo>
                    <a:pt x="152" y="126"/>
                  </a:lnTo>
                  <a:lnTo>
                    <a:pt x="158" y="129"/>
                  </a:lnTo>
                  <a:lnTo>
                    <a:pt x="164" y="132"/>
                  </a:lnTo>
                  <a:lnTo>
                    <a:pt x="169" y="135"/>
                  </a:lnTo>
                  <a:lnTo>
                    <a:pt x="172" y="136"/>
                  </a:lnTo>
                  <a:lnTo>
                    <a:pt x="175" y="131"/>
                  </a:lnTo>
                </a:path>
              </a:pathLst>
            </a:custGeom>
            <a:solidFill>
              <a:srgbClr val="B2B2B2"/>
            </a:solidFill>
            <a:ln w="9525" cap="rnd">
              <a:noFill/>
              <a:round/>
              <a:headEnd/>
              <a:tailEnd/>
            </a:ln>
            <a:effectLst/>
          </p:spPr>
          <p:txBody>
            <a:bodyPr/>
            <a:lstStyle/>
            <a:p>
              <a:endParaRPr lang="en-US"/>
            </a:p>
          </p:txBody>
        </p:sp>
        <p:sp>
          <p:nvSpPr>
            <p:cNvPr id="305" name="Freeform 266"/>
            <p:cNvSpPr>
              <a:spLocks/>
            </p:cNvSpPr>
            <p:nvPr/>
          </p:nvSpPr>
          <p:spPr bwMode="auto">
            <a:xfrm>
              <a:off x="1166" y="2007"/>
              <a:ext cx="123" cy="59"/>
            </a:xfrm>
            <a:custGeom>
              <a:avLst/>
              <a:gdLst/>
              <a:ahLst/>
              <a:cxnLst>
                <a:cxn ang="0">
                  <a:pos x="81" y="1"/>
                </a:cxn>
                <a:cxn ang="0">
                  <a:pos x="72" y="0"/>
                </a:cxn>
                <a:cxn ang="0">
                  <a:pos x="63" y="0"/>
                </a:cxn>
                <a:cxn ang="0">
                  <a:pos x="56" y="0"/>
                </a:cxn>
                <a:cxn ang="0">
                  <a:pos x="49" y="1"/>
                </a:cxn>
                <a:cxn ang="0">
                  <a:pos x="44" y="3"/>
                </a:cxn>
                <a:cxn ang="0">
                  <a:pos x="40" y="5"/>
                </a:cxn>
                <a:cxn ang="0">
                  <a:pos x="38" y="7"/>
                </a:cxn>
                <a:cxn ang="0">
                  <a:pos x="37" y="7"/>
                </a:cxn>
                <a:cxn ang="0">
                  <a:pos x="0" y="37"/>
                </a:cxn>
                <a:cxn ang="0">
                  <a:pos x="0" y="41"/>
                </a:cxn>
                <a:cxn ang="0">
                  <a:pos x="0" y="40"/>
                </a:cxn>
                <a:cxn ang="0">
                  <a:pos x="3" y="39"/>
                </a:cxn>
                <a:cxn ang="0">
                  <a:pos x="6" y="38"/>
                </a:cxn>
                <a:cxn ang="0">
                  <a:pos x="11" y="36"/>
                </a:cxn>
                <a:cxn ang="0">
                  <a:pos x="17" y="35"/>
                </a:cxn>
                <a:cxn ang="0">
                  <a:pos x="23" y="34"/>
                </a:cxn>
                <a:cxn ang="0">
                  <a:pos x="31" y="34"/>
                </a:cxn>
                <a:cxn ang="0">
                  <a:pos x="39" y="36"/>
                </a:cxn>
                <a:cxn ang="0">
                  <a:pos x="50" y="40"/>
                </a:cxn>
                <a:cxn ang="0">
                  <a:pos x="59" y="43"/>
                </a:cxn>
                <a:cxn ang="0">
                  <a:pos x="65" y="46"/>
                </a:cxn>
                <a:cxn ang="0">
                  <a:pos x="70" y="48"/>
                </a:cxn>
                <a:cxn ang="0">
                  <a:pos x="75" y="50"/>
                </a:cxn>
                <a:cxn ang="0">
                  <a:pos x="78" y="52"/>
                </a:cxn>
                <a:cxn ang="0">
                  <a:pos x="81" y="54"/>
                </a:cxn>
                <a:cxn ang="0">
                  <a:pos x="85" y="55"/>
                </a:cxn>
                <a:cxn ang="0">
                  <a:pos x="101" y="58"/>
                </a:cxn>
                <a:cxn ang="0">
                  <a:pos x="112" y="57"/>
                </a:cxn>
                <a:cxn ang="0">
                  <a:pos x="119" y="51"/>
                </a:cxn>
                <a:cxn ang="0">
                  <a:pos x="122" y="44"/>
                </a:cxn>
                <a:cxn ang="0">
                  <a:pos x="122" y="37"/>
                </a:cxn>
                <a:cxn ang="0">
                  <a:pos x="121" y="29"/>
                </a:cxn>
                <a:cxn ang="0">
                  <a:pos x="119" y="23"/>
                </a:cxn>
                <a:cxn ang="0">
                  <a:pos x="117" y="20"/>
                </a:cxn>
                <a:cxn ang="0">
                  <a:pos x="115" y="19"/>
                </a:cxn>
                <a:cxn ang="0">
                  <a:pos x="114" y="17"/>
                </a:cxn>
                <a:cxn ang="0">
                  <a:pos x="111" y="15"/>
                </a:cxn>
                <a:cxn ang="0">
                  <a:pos x="107" y="13"/>
                </a:cxn>
                <a:cxn ang="0">
                  <a:pos x="102" y="10"/>
                </a:cxn>
                <a:cxn ang="0">
                  <a:pos x="97" y="7"/>
                </a:cxn>
                <a:cxn ang="0">
                  <a:pos x="90" y="4"/>
                </a:cxn>
                <a:cxn ang="0">
                  <a:pos x="81" y="1"/>
                </a:cxn>
              </a:cxnLst>
              <a:rect l="0" t="0" r="r" b="b"/>
              <a:pathLst>
                <a:path w="123" h="59">
                  <a:moveTo>
                    <a:pt x="81" y="1"/>
                  </a:moveTo>
                  <a:lnTo>
                    <a:pt x="72" y="0"/>
                  </a:lnTo>
                  <a:lnTo>
                    <a:pt x="63" y="0"/>
                  </a:lnTo>
                  <a:lnTo>
                    <a:pt x="56" y="0"/>
                  </a:lnTo>
                  <a:lnTo>
                    <a:pt x="49" y="1"/>
                  </a:lnTo>
                  <a:lnTo>
                    <a:pt x="44" y="3"/>
                  </a:lnTo>
                  <a:lnTo>
                    <a:pt x="40" y="5"/>
                  </a:lnTo>
                  <a:lnTo>
                    <a:pt x="38" y="7"/>
                  </a:lnTo>
                  <a:lnTo>
                    <a:pt x="37" y="7"/>
                  </a:lnTo>
                  <a:lnTo>
                    <a:pt x="0" y="37"/>
                  </a:lnTo>
                  <a:lnTo>
                    <a:pt x="0" y="41"/>
                  </a:lnTo>
                  <a:lnTo>
                    <a:pt x="0" y="40"/>
                  </a:lnTo>
                  <a:lnTo>
                    <a:pt x="3" y="39"/>
                  </a:lnTo>
                  <a:lnTo>
                    <a:pt x="6" y="38"/>
                  </a:lnTo>
                  <a:lnTo>
                    <a:pt x="11" y="36"/>
                  </a:lnTo>
                  <a:lnTo>
                    <a:pt x="17" y="35"/>
                  </a:lnTo>
                  <a:lnTo>
                    <a:pt x="23" y="34"/>
                  </a:lnTo>
                  <a:lnTo>
                    <a:pt x="31" y="34"/>
                  </a:lnTo>
                  <a:lnTo>
                    <a:pt x="39" y="36"/>
                  </a:lnTo>
                  <a:lnTo>
                    <a:pt x="50" y="40"/>
                  </a:lnTo>
                  <a:lnTo>
                    <a:pt x="59" y="43"/>
                  </a:lnTo>
                  <a:lnTo>
                    <a:pt x="65" y="46"/>
                  </a:lnTo>
                  <a:lnTo>
                    <a:pt x="70" y="48"/>
                  </a:lnTo>
                  <a:lnTo>
                    <a:pt x="75" y="50"/>
                  </a:lnTo>
                  <a:lnTo>
                    <a:pt x="78" y="52"/>
                  </a:lnTo>
                  <a:lnTo>
                    <a:pt x="81" y="54"/>
                  </a:lnTo>
                  <a:lnTo>
                    <a:pt x="85" y="55"/>
                  </a:lnTo>
                  <a:lnTo>
                    <a:pt x="101" y="58"/>
                  </a:lnTo>
                  <a:lnTo>
                    <a:pt x="112" y="57"/>
                  </a:lnTo>
                  <a:lnTo>
                    <a:pt x="119" y="51"/>
                  </a:lnTo>
                  <a:lnTo>
                    <a:pt x="122" y="44"/>
                  </a:lnTo>
                  <a:lnTo>
                    <a:pt x="122" y="37"/>
                  </a:lnTo>
                  <a:lnTo>
                    <a:pt x="121" y="29"/>
                  </a:lnTo>
                  <a:lnTo>
                    <a:pt x="119" y="23"/>
                  </a:lnTo>
                  <a:lnTo>
                    <a:pt x="117" y="20"/>
                  </a:lnTo>
                  <a:lnTo>
                    <a:pt x="115" y="19"/>
                  </a:lnTo>
                  <a:lnTo>
                    <a:pt x="114" y="17"/>
                  </a:lnTo>
                  <a:lnTo>
                    <a:pt x="111" y="15"/>
                  </a:lnTo>
                  <a:lnTo>
                    <a:pt x="107" y="13"/>
                  </a:lnTo>
                  <a:lnTo>
                    <a:pt x="102" y="10"/>
                  </a:lnTo>
                  <a:lnTo>
                    <a:pt x="97" y="7"/>
                  </a:lnTo>
                  <a:lnTo>
                    <a:pt x="90" y="4"/>
                  </a:lnTo>
                  <a:lnTo>
                    <a:pt x="81" y="1"/>
                  </a:lnTo>
                </a:path>
              </a:pathLst>
            </a:custGeom>
            <a:solidFill>
              <a:srgbClr val="DDDDDD"/>
            </a:solidFill>
            <a:ln w="9525" cap="rnd">
              <a:noFill/>
              <a:round/>
              <a:headEnd/>
              <a:tailEnd/>
            </a:ln>
            <a:effectLst/>
          </p:spPr>
          <p:txBody>
            <a:bodyPr/>
            <a:lstStyle/>
            <a:p>
              <a:endParaRPr lang="en-US"/>
            </a:p>
          </p:txBody>
        </p:sp>
        <p:sp>
          <p:nvSpPr>
            <p:cNvPr id="306" name="Freeform 267"/>
            <p:cNvSpPr>
              <a:spLocks/>
            </p:cNvSpPr>
            <p:nvPr/>
          </p:nvSpPr>
          <p:spPr bwMode="auto">
            <a:xfrm>
              <a:off x="1186" y="2008"/>
              <a:ext cx="39" cy="34"/>
            </a:xfrm>
            <a:custGeom>
              <a:avLst/>
              <a:gdLst/>
              <a:ahLst/>
              <a:cxnLst>
                <a:cxn ang="0">
                  <a:pos x="0" y="33"/>
                </a:cxn>
                <a:cxn ang="0">
                  <a:pos x="0" y="33"/>
                </a:cxn>
                <a:cxn ang="0">
                  <a:pos x="0" y="33"/>
                </a:cxn>
                <a:cxn ang="0">
                  <a:pos x="0" y="33"/>
                </a:cxn>
                <a:cxn ang="0">
                  <a:pos x="0" y="32"/>
                </a:cxn>
                <a:cxn ang="0">
                  <a:pos x="0" y="31"/>
                </a:cxn>
                <a:cxn ang="0">
                  <a:pos x="0" y="31"/>
                </a:cxn>
                <a:cxn ang="0">
                  <a:pos x="0" y="30"/>
                </a:cxn>
                <a:cxn ang="0">
                  <a:pos x="0" y="29"/>
                </a:cxn>
                <a:cxn ang="0">
                  <a:pos x="1" y="28"/>
                </a:cxn>
                <a:cxn ang="0">
                  <a:pos x="6" y="24"/>
                </a:cxn>
                <a:cxn ang="0">
                  <a:pos x="11" y="20"/>
                </a:cxn>
                <a:cxn ang="0">
                  <a:pos x="18" y="14"/>
                </a:cxn>
                <a:cxn ang="0">
                  <a:pos x="24" y="9"/>
                </a:cxn>
                <a:cxn ang="0">
                  <a:pos x="30" y="4"/>
                </a:cxn>
                <a:cxn ang="0">
                  <a:pos x="34" y="0"/>
                </a:cxn>
                <a:cxn ang="0">
                  <a:pos x="37" y="0"/>
                </a:cxn>
                <a:cxn ang="0">
                  <a:pos x="37" y="0"/>
                </a:cxn>
                <a:cxn ang="0">
                  <a:pos x="37" y="0"/>
                </a:cxn>
                <a:cxn ang="0">
                  <a:pos x="37" y="0"/>
                </a:cxn>
                <a:cxn ang="0">
                  <a:pos x="38" y="0"/>
                </a:cxn>
                <a:cxn ang="0">
                  <a:pos x="37" y="0"/>
                </a:cxn>
                <a:cxn ang="0">
                  <a:pos x="37" y="0"/>
                </a:cxn>
                <a:cxn ang="0">
                  <a:pos x="37" y="0"/>
                </a:cxn>
                <a:cxn ang="0">
                  <a:pos x="36" y="0"/>
                </a:cxn>
                <a:cxn ang="0">
                  <a:pos x="31" y="4"/>
                </a:cxn>
                <a:cxn ang="0">
                  <a:pos x="25" y="9"/>
                </a:cxn>
                <a:cxn ang="0">
                  <a:pos x="19" y="14"/>
                </a:cxn>
                <a:cxn ang="0">
                  <a:pos x="13" y="20"/>
                </a:cxn>
                <a:cxn ang="0">
                  <a:pos x="7" y="24"/>
                </a:cxn>
                <a:cxn ang="0">
                  <a:pos x="2" y="28"/>
                </a:cxn>
                <a:cxn ang="0">
                  <a:pos x="0" y="29"/>
                </a:cxn>
                <a:cxn ang="0">
                  <a:pos x="0" y="30"/>
                </a:cxn>
                <a:cxn ang="0">
                  <a:pos x="0" y="31"/>
                </a:cxn>
                <a:cxn ang="0">
                  <a:pos x="0" y="31"/>
                </a:cxn>
                <a:cxn ang="0">
                  <a:pos x="0" y="32"/>
                </a:cxn>
                <a:cxn ang="0">
                  <a:pos x="0" y="32"/>
                </a:cxn>
                <a:cxn ang="0">
                  <a:pos x="0" y="33"/>
                </a:cxn>
                <a:cxn ang="0">
                  <a:pos x="0" y="33"/>
                </a:cxn>
                <a:cxn ang="0">
                  <a:pos x="0" y="33"/>
                </a:cxn>
                <a:cxn ang="0">
                  <a:pos x="0" y="33"/>
                </a:cxn>
              </a:cxnLst>
              <a:rect l="0" t="0" r="r" b="b"/>
              <a:pathLst>
                <a:path w="39" h="34">
                  <a:moveTo>
                    <a:pt x="0" y="33"/>
                  </a:moveTo>
                  <a:lnTo>
                    <a:pt x="0" y="33"/>
                  </a:lnTo>
                  <a:lnTo>
                    <a:pt x="0" y="33"/>
                  </a:lnTo>
                  <a:lnTo>
                    <a:pt x="0" y="33"/>
                  </a:lnTo>
                  <a:lnTo>
                    <a:pt x="0" y="32"/>
                  </a:lnTo>
                  <a:lnTo>
                    <a:pt x="0" y="31"/>
                  </a:lnTo>
                  <a:lnTo>
                    <a:pt x="0" y="31"/>
                  </a:lnTo>
                  <a:lnTo>
                    <a:pt x="0" y="30"/>
                  </a:lnTo>
                  <a:lnTo>
                    <a:pt x="0" y="29"/>
                  </a:lnTo>
                  <a:lnTo>
                    <a:pt x="1" y="28"/>
                  </a:lnTo>
                  <a:lnTo>
                    <a:pt x="6" y="24"/>
                  </a:lnTo>
                  <a:lnTo>
                    <a:pt x="11" y="20"/>
                  </a:lnTo>
                  <a:lnTo>
                    <a:pt x="18" y="14"/>
                  </a:lnTo>
                  <a:lnTo>
                    <a:pt x="24" y="9"/>
                  </a:lnTo>
                  <a:lnTo>
                    <a:pt x="30" y="4"/>
                  </a:lnTo>
                  <a:lnTo>
                    <a:pt x="34" y="0"/>
                  </a:lnTo>
                  <a:lnTo>
                    <a:pt x="37" y="0"/>
                  </a:lnTo>
                  <a:lnTo>
                    <a:pt x="37" y="0"/>
                  </a:lnTo>
                  <a:lnTo>
                    <a:pt x="37" y="0"/>
                  </a:lnTo>
                  <a:lnTo>
                    <a:pt x="37" y="0"/>
                  </a:lnTo>
                  <a:lnTo>
                    <a:pt x="38" y="0"/>
                  </a:lnTo>
                  <a:lnTo>
                    <a:pt x="37" y="0"/>
                  </a:lnTo>
                  <a:lnTo>
                    <a:pt x="37" y="0"/>
                  </a:lnTo>
                  <a:lnTo>
                    <a:pt x="37" y="0"/>
                  </a:lnTo>
                  <a:lnTo>
                    <a:pt x="36" y="0"/>
                  </a:lnTo>
                  <a:lnTo>
                    <a:pt x="31" y="4"/>
                  </a:lnTo>
                  <a:lnTo>
                    <a:pt x="25" y="9"/>
                  </a:lnTo>
                  <a:lnTo>
                    <a:pt x="19" y="14"/>
                  </a:lnTo>
                  <a:lnTo>
                    <a:pt x="13" y="20"/>
                  </a:lnTo>
                  <a:lnTo>
                    <a:pt x="7" y="24"/>
                  </a:lnTo>
                  <a:lnTo>
                    <a:pt x="2" y="28"/>
                  </a:lnTo>
                  <a:lnTo>
                    <a:pt x="0" y="29"/>
                  </a:lnTo>
                  <a:lnTo>
                    <a:pt x="0" y="30"/>
                  </a:lnTo>
                  <a:lnTo>
                    <a:pt x="0" y="31"/>
                  </a:lnTo>
                  <a:lnTo>
                    <a:pt x="0" y="31"/>
                  </a:lnTo>
                  <a:lnTo>
                    <a:pt x="0" y="32"/>
                  </a:lnTo>
                  <a:lnTo>
                    <a:pt x="0" y="32"/>
                  </a:lnTo>
                  <a:lnTo>
                    <a:pt x="0" y="33"/>
                  </a:lnTo>
                  <a:lnTo>
                    <a:pt x="0" y="33"/>
                  </a:lnTo>
                  <a:lnTo>
                    <a:pt x="0" y="33"/>
                  </a:lnTo>
                  <a:lnTo>
                    <a:pt x="0" y="33"/>
                  </a:lnTo>
                </a:path>
              </a:pathLst>
            </a:custGeom>
            <a:solidFill>
              <a:srgbClr val="7F7F7F"/>
            </a:solidFill>
            <a:ln w="9525" cap="rnd">
              <a:noFill/>
              <a:round/>
              <a:headEnd/>
              <a:tailEnd/>
            </a:ln>
            <a:effectLst/>
          </p:spPr>
          <p:txBody>
            <a:bodyPr/>
            <a:lstStyle/>
            <a:p>
              <a:endParaRPr lang="en-US"/>
            </a:p>
          </p:txBody>
        </p:sp>
        <p:sp>
          <p:nvSpPr>
            <p:cNvPr id="307" name="Freeform 268"/>
            <p:cNvSpPr>
              <a:spLocks/>
            </p:cNvSpPr>
            <p:nvPr/>
          </p:nvSpPr>
          <p:spPr bwMode="auto">
            <a:xfrm>
              <a:off x="1189" y="2022"/>
              <a:ext cx="17" cy="17"/>
            </a:xfrm>
            <a:custGeom>
              <a:avLst/>
              <a:gdLst/>
              <a:ahLst/>
              <a:cxnLst>
                <a:cxn ang="0">
                  <a:pos x="1" y="12"/>
                </a:cxn>
                <a:cxn ang="0">
                  <a:pos x="1" y="12"/>
                </a:cxn>
                <a:cxn ang="0">
                  <a:pos x="2" y="12"/>
                </a:cxn>
                <a:cxn ang="0">
                  <a:pos x="4" y="8"/>
                </a:cxn>
                <a:cxn ang="0">
                  <a:pos x="6" y="8"/>
                </a:cxn>
                <a:cxn ang="0">
                  <a:pos x="8" y="4"/>
                </a:cxn>
                <a:cxn ang="0">
                  <a:pos x="10" y="0"/>
                </a:cxn>
                <a:cxn ang="0">
                  <a:pos x="12" y="0"/>
                </a:cxn>
                <a:cxn ang="0">
                  <a:pos x="13" y="0"/>
                </a:cxn>
                <a:cxn ang="0">
                  <a:pos x="14" y="0"/>
                </a:cxn>
                <a:cxn ang="0">
                  <a:pos x="15" y="0"/>
                </a:cxn>
                <a:cxn ang="0">
                  <a:pos x="16" y="0"/>
                </a:cxn>
                <a:cxn ang="0">
                  <a:pos x="16" y="0"/>
                </a:cxn>
                <a:cxn ang="0">
                  <a:pos x="16" y="0"/>
                </a:cxn>
                <a:cxn ang="0">
                  <a:pos x="16" y="0"/>
                </a:cxn>
                <a:cxn ang="0">
                  <a:pos x="16" y="0"/>
                </a:cxn>
                <a:cxn ang="0">
                  <a:pos x="16" y="0"/>
                </a:cxn>
                <a:cxn ang="0">
                  <a:pos x="15" y="4"/>
                </a:cxn>
                <a:cxn ang="0">
                  <a:pos x="15" y="4"/>
                </a:cxn>
                <a:cxn ang="0">
                  <a:pos x="15" y="4"/>
                </a:cxn>
                <a:cxn ang="0">
                  <a:pos x="15" y="4"/>
                </a:cxn>
                <a:cxn ang="0">
                  <a:pos x="14" y="4"/>
                </a:cxn>
                <a:cxn ang="0">
                  <a:pos x="13" y="4"/>
                </a:cxn>
                <a:cxn ang="0">
                  <a:pos x="12" y="4"/>
                </a:cxn>
                <a:cxn ang="0">
                  <a:pos x="11" y="4"/>
                </a:cxn>
                <a:cxn ang="0">
                  <a:pos x="10" y="4"/>
                </a:cxn>
                <a:cxn ang="0">
                  <a:pos x="8" y="8"/>
                </a:cxn>
                <a:cxn ang="0">
                  <a:pos x="6" y="8"/>
                </a:cxn>
                <a:cxn ang="0">
                  <a:pos x="4" y="12"/>
                </a:cxn>
                <a:cxn ang="0">
                  <a:pos x="3" y="12"/>
                </a:cxn>
                <a:cxn ang="0">
                  <a:pos x="1" y="16"/>
                </a:cxn>
                <a:cxn ang="0">
                  <a:pos x="0" y="16"/>
                </a:cxn>
                <a:cxn ang="0">
                  <a:pos x="0" y="16"/>
                </a:cxn>
                <a:cxn ang="0">
                  <a:pos x="1" y="12"/>
                </a:cxn>
              </a:cxnLst>
              <a:rect l="0" t="0" r="r" b="b"/>
              <a:pathLst>
                <a:path w="17" h="17">
                  <a:moveTo>
                    <a:pt x="1" y="12"/>
                  </a:moveTo>
                  <a:lnTo>
                    <a:pt x="1" y="12"/>
                  </a:lnTo>
                  <a:lnTo>
                    <a:pt x="2" y="12"/>
                  </a:lnTo>
                  <a:lnTo>
                    <a:pt x="4" y="8"/>
                  </a:lnTo>
                  <a:lnTo>
                    <a:pt x="6" y="8"/>
                  </a:lnTo>
                  <a:lnTo>
                    <a:pt x="8" y="4"/>
                  </a:lnTo>
                  <a:lnTo>
                    <a:pt x="10" y="0"/>
                  </a:lnTo>
                  <a:lnTo>
                    <a:pt x="12" y="0"/>
                  </a:lnTo>
                  <a:lnTo>
                    <a:pt x="13" y="0"/>
                  </a:lnTo>
                  <a:lnTo>
                    <a:pt x="14" y="0"/>
                  </a:lnTo>
                  <a:lnTo>
                    <a:pt x="15" y="0"/>
                  </a:lnTo>
                  <a:lnTo>
                    <a:pt x="16" y="0"/>
                  </a:lnTo>
                  <a:lnTo>
                    <a:pt x="16" y="0"/>
                  </a:lnTo>
                  <a:lnTo>
                    <a:pt x="16" y="0"/>
                  </a:lnTo>
                  <a:lnTo>
                    <a:pt x="16" y="0"/>
                  </a:lnTo>
                  <a:lnTo>
                    <a:pt x="16" y="0"/>
                  </a:lnTo>
                  <a:lnTo>
                    <a:pt x="16" y="0"/>
                  </a:lnTo>
                  <a:lnTo>
                    <a:pt x="15" y="4"/>
                  </a:lnTo>
                  <a:lnTo>
                    <a:pt x="15" y="4"/>
                  </a:lnTo>
                  <a:lnTo>
                    <a:pt x="15" y="4"/>
                  </a:lnTo>
                  <a:lnTo>
                    <a:pt x="15" y="4"/>
                  </a:lnTo>
                  <a:lnTo>
                    <a:pt x="14" y="4"/>
                  </a:lnTo>
                  <a:lnTo>
                    <a:pt x="13" y="4"/>
                  </a:lnTo>
                  <a:lnTo>
                    <a:pt x="12" y="4"/>
                  </a:lnTo>
                  <a:lnTo>
                    <a:pt x="11" y="4"/>
                  </a:lnTo>
                  <a:lnTo>
                    <a:pt x="10" y="4"/>
                  </a:lnTo>
                  <a:lnTo>
                    <a:pt x="8" y="8"/>
                  </a:lnTo>
                  <a:lnTo>
                    <a:pt x="6" y="8"/>
                  </a:lnTo>
                  <a:lnTo>
                    <a:pt x="4" y="12"/>
                  </a:lnTo>
                  <a:lnTo>
                    <a:pt x="3" y="12"/>
                  </a:lnTo>
                  <a:lnTo>
                    <a:pt x="1" y="16"/>
                  </a:lnTo>
                  <a:lnTo>
                    <a:pt x="0" y="16"/>
                  </a:lnTo>
                  <a:lnTo>
                    <a:pt x="0" y="16"/>
                  </a:lnTo>
                  <a:lnTo>
                    <a:pt x="1" y="12"/>
                  </a:lnTo>
                </a:path>
              </a:pathLst>
            </a:custGeom>
            <a:solidFill>
              <a:srgbClr val="7F7F7F"/>
            </a:solidFill>
            <a:ln w="9525" cap="rnd">
              <a:noFill/>
              <a:round/>
              <a:headEnd/>
              <a:tailEnd/>
            </a:ln>
            <a:effectLst/>
          </p:spPr>
          <p:txBody>
            <a:bodyPr/>
            <a:lstStyle/>
            <a:p>
              <a:endParaRPr lang="en-US"/>
            </a:p>
          </p:txBody>
        </p:sp>
        <p:sp>
          <p:nvSpPr>
            <p:cNvPr id="308" name="Freeform 269"/>
            <p:cNvSpPr>
              <a:spLocks/>
            </p:cNvSpPr>
            <p:nvPr/>
          </p:nvSpPr>
          <p:spPr bwMode="auto">
            <a:xfrm>
              <a:off x="499" y="1824"/>
              <a:ext cx="539" cy="297"/>
            </a:xfrm>
            <a:custGeom>
              <a:avLst/>
              <a:gdLst/>
              <a:ahLst/>
              <a:cxnLst>
                <a:cxn ang="0">
                  <a:pos x="174" y="296"/>
                </a:cxn>
                <a:cxn ang="0">
                  <a:pos x="538" y="194"/>
                </a:cxn>
                <a:cxn ang="0">
                  <a:pos x="538" y="147"/>
                </a:cxn>
                <a:cxn ang="0">
                  <a:pos x="289" y="0"/>
                </a:cxn>
                <a:cxn ang="0">
                  <a:pos x="0" y="173"/>
                </a:cxn>
                <a:cxn ang="0">
                  <a:pos x="0" y="196"/>
                </a:cxn>
                <a:cxn ang="0">
                  <a:pos x="174" y="296"/>
                </a:cxn>
              </a:cxnLst>
              <a:rect l="0" t="0" r="r" b="b"/>
              <a:pathLst>
                <a:path w="539" h="297">
                  <a:moveTo>
                    <a:pt x="174" y="296"/>
                  </a:moveTo>
                  <a:lnTo>
                    <a:pt x="538" y="194"/>
                  </a:lnTo>
                  <a:lnTo>
                    <a:pt x="538" y="147"/>
                  </a:lnTo>
                  <a:lnTo>
                    <a:pt x="289" y="0"/>
                  </a:lnTo>
                  <a:lnTo>
                    <a:pt x="0" y="173"/>
                  </a:lnTo>
                  <a:lnTo>
                    <a:pt x="0" y="196"/>
                  </a:lnTo>
                  <a:lnTo>
                    <a:pt x="174" y="296"/>
                  </a:lnTo>
                </a:path>
              </a:pathLst>
            </a:custGeom>
            <a:solidFill>
              <a:srgbClr val="868686"/>
            </a:solidFill>
            <a:ln w="9525" cap="rnd">
              <a:noFill/>
              <a:round/>
              <a:headEnd/>
              <a:tailEnd/>
            </a:ln>
            <a:effectLst/>
          </p:spPr>
          <p:txBody>
            <a:bodyPr/>
            <a:lstStyle/>
            <a:p>
              <a:endParaRPr lang="en-US"/>
            </a:p>
          </p:txBody>
        </p:sp>
        <p:sp>
          <p:nvSpPr>
            <p:cNvPr id="309" name="Freeform 270"/>
            <p:cNvSpPr>
              <a:spLocks/>
            </p:cNvSpPr>
            <p:nvPr/>
          </p:nvSpPr>
          <p:spPr bwMode="auto">
            <a:xfrm>
              <a:off x="490" y="1770"/>
              <a:ext cx="553" cy="318"/>
            </a:xfrm>
            <a:custGeom>
              <a:avLst/>
              <a:gdLst/>
              <a:ahLst/>
              <a:cxnLst>
                <a:cxn ang="0">
                  <a:pos x="181" y="317"/>
                </a:cxn>
                <a:cxn ang="0">
                  <a:pos x="552" y="214"/>
                </a:cxn>
                <a:cxn ang="0">
                  <a:pos x="552" y="88"/>
                </a:cxn>
                <a:cxn ang="0">
                  <a:pos x="393" y="0"/>
                </a:cxn>
                <a:cxn ang="0">
                  <a:pos x="0" y="105"/>
                </a:cxn>
                <a:cxn ang="0">
                  <a:pos x="0" y="212"/>
                </a:cxn>
                <a:cxn ang="0">
                  <a:pos x="181" y="317"/>
                </a:cxn>
              </a:cxnLst>
              <a:rect l="0" t="0" r="r" b="b"/>
              <a:pathLst>
                <a:path w="553" h="318">
                  <a:moveTo>
                    <a:pt x="181" y="317"/>
                  </a:moveTo>
                  <a:lnTo>
                    <a:pt x="552" y="214"/>
                  </a:lnTo>
                  <a:lnTo>
                    <a:pt x="552" y="88"/>
                  </a:lnTo>
                  <a:lnTo>
                    <a:pt x="393" y="0"/>
                  </a:lnTo>
                  <a:lnTo>
                    <a:pt x="0" y="105"/>
                  </a:lnTo>
                  <a:lnTo>
                    <a:pt x="0" y="212"/>
                  </a:lnTo>
                  <a:lnTo>
                    <a:pt x="181" y="317"/>
                  </a:lnTo>
                </a:path>
              </a:pathLst>
            </a:custGeom>
            <a:solidFill>
              <a:srgbClr val="DDDDDD"/>
            </a:solidFill>
            <a:ln w="9525" cap="rnd">
              <a:noFill/>
              <a:round/>
              <a:headEnd/>
              <a:tailEnd/>
            </a:ln>
            <a:effectLst/>
          </p:spPr>
          <p:txBody>
            <a:bodyPr/>
            <a:lstStyle/>
            <a:p>
              <a:endParaRPr lang="en-US"/>
            </a:p>
          </p:txBody>
        </p:sp>
        <p:sp>
          <p:nvSpPr>
            <p:cNvPr id="310" name="Freeform 271"/>
            <p:cNvSpPr>
              <a:spLocks/>
            </p:cNvSpPr>
            <p:nvPr/>
          </p:nvSpPr>
          <p:spPr bwMode="auto">
            <a:xfrm>
              <a:off x="496" y="1888"/>
              <a:ext cx="177" cy="190"/>
            </a:xfrm>
            <a:custGeom>
              <a:avLst/>
              <a:gdLst/>
              <a:ahLst/>
              <a:cxnLst>
                <a:cxn ang="0">
                  <a:pos x="0" y="92"/>
                </a:cxn>
                <a:cxn ang="0">
                  <a:pos x="0" y="0"/>
                </a:cxn>
                <a:cxn ang="0">
                  <a:pos x="171" y="84"/>
                </a:cxn>
                <a:cxn ang="0">
                  <a:pos x="176" y="189"/>
                </a:cxn>
                <a:cxn ang="0">
                  <a:pos x="0" y="92"/>
                </a:cxn>
              </a:cxnLst>
              <a:rect l="0" t="0" r="r" b="b"/>
              <a:pathLst>
                <a:path w="177" h="190">
                  <a:moveTo>
                    <a:pt x="0" y="92"/>
                  </a:moveTo>
                  <a:lnTo>
                    <a:pt x="0" y="0"/>
                  </a:lnTo>
                  <a:lnTo>
                    <a:pt x="171" y="84"/>
                  </a:lnTo>
                  <a:lnTo>
                    <a:pt x="176" y="189"/>
                  </a:lnTo>
                  <a:lnTo>
                    <a:pt x="0" y="92"/>
                  </a:lnTo>
                </a:path>
              </a:pathLst>
            </a:custGeom>
            <a:solidFill>
              <a:srgbClr val="B2B2B2"/>
            </a:solidFill>
            <a:ln w="9525" cap="rnd">
              <a:noFill/>
              <a:round/>
              <a:headEnd/>
              <a:tailEnd/>
            </a:ln>
            <a:effectLst/>
          </p:spPr>
          <p:txBody>
            <a:bodyPr/>
            <a:lstStyle/>
            <a:p>
              <a:endParaRPr lang="en-US"/>
            </a:p>
          </p:txBody>
        </p:sp>
        <p:sp>
          <p:nvSpPr>
            <p:cNvPr id="311" name="Freeform 272"/>
            <p:cNvSpPr>
              <a:spLocks/>
            </p:cNvSpPr>
            <p:nvPr/>
          </p:nvSpPr>
          <p:spPr bwMode="auto">
            <a:xfrm>
              <a:off x="689" y="2019"/>
              <a:ext cx="467" cy="179"/>
            </a:xfrm>
            <a:custGeom>
              <a:avLst/>
              <a:gdLst/>
              <a:ahLst/>
              <a:cxnLst>
                <a:cxn ang="0">
                  <a:pos x="83" y="178"/>
                </a:cxn>
                <a:cxn ang="0">
                  <a:pos x="466" y="74"/>
                </a:cxn>
                <a:cxn ang="0">
                  <a:pos x="334" y="0"/>
                </a:cxn>
                <a:cxn ang="0">
                  <a:pos x="0" y="83"/>
                </a:cxn>
                <a:cxn ang="0">
                  <a:pos x="83" y="178"/>
                </a:cxn>
              </a:cxnLst>
              <a:rect l="0" t="0" r="r" b="b"/>
              <a:pathLst>
                <a:path w="467" h="179">
                  <a:moveTo>
                    <a:pt x="83" y="178"/>
                  </a:moveTo>
                  <a:lnTo>
                    <a:pt x="466" y="74"/>
                  </a:lnTo>
                  <a:lnTo>
                    <a:pt x="334" y="0"/>
                  </a:lnTo>
                  <a:lnTo>
                    <a:pt x="0" y="83"/>
                  </a:lnTo>
                  <a:lnTo>
                    <a:pt x="83" y="178"/>
                  </a:lnTo>
                </a:path>
              </a:pathLst>
            </a:custGeom>
            <a:solidFill>
              <a:srgbClr val="868686"/>
            </a:solidFill>
            <a:ln w="9525" cap="rnd">
              <a:noFill/>
              <a:round/>
              <a:headEnd/>
              <a:tailEnd/>
            </a:ln>
            <a:effectLst/>
          </p:spPr>
          <p:txBody>
            <a:bodyPr/>
            <a:lstStyle/>
            <a:p>
              <a:endParaRPr lang="en-US"/>
            </a:p>
          </p:txBody>
        </p:sp>
        <p:sp>
          <p:nvSpPr>
            <p:cNvPr id="312" name="Freeform 273"/>
            <p:cNvSpPr>
              <a:spLocks/>
            </p:cNvSpPr>
            <p:nvPr/>
          </p:nvSpPr>
          <p:spPr bwMode="auto">
            <a:xfrm>
              <a:off x="692" y="2008"/>
              <a:ext cx="466" cy="181"/>
            </a:xfrm>
            <a:custGeom>
              <a:avLst/>
              <a:gdLst/>
              <a:ahLst/>
              <a:cxnLst>
                <a:cxn ang="0">
                  <a:pos x="83" y="180"/>
                </a:cxn>
                <a:cxn ang="0">
                  <a:pos x="465" y="75"/>
                </a:cxn>
                <a:cxn ang="0">
                  <a:pos x="333" y="0"/>
                </a:cxn>
                <a:cxn ang="0">
                  <a:pos x="0" y="87"/>
                </a:cxn>
                <a:cxn ang="0">
                  <a:pos x="83" y="180"/>
                </a:cxn>
              </a:cxnLst>
              <a:rect l="0" t="0" r="r" b="b"/>
              <a:pathLst>
                <a:path w="466" h="181">
                  <a:moveTo>
                    <a:pt x="83" y="180"/>
                  </a:moveTo>
                  <a:lnTo>
                    <a:pt x="465" y="75"/>
                  </a:lnTo>
                  <a:lnTo>
                    <a:pt x="333" y="0"/>
                  </a:lnTo>
                  <a:lnTo>
                    <a:pt x="0" y="87"/>
                  </a:lnTo>
                  <a:lnTo>
                    <a:pt x="83" y="180"/>
                  </a:lnTo>
                </a:path>
              </a:pathLst>
            </a:custGeom>
            <a:solidFill>
              <a:srgbClr val="DDDDDD"/>
            </a:solidFill>
            <a:ln w="9525" cap="rnd">
              <a:noFill/>
              <a:round/>
              <a:headEnd/>
              <a:tailEnd/>
            </a:ln>
            <a:effectLst/>
          </p:spPr>
          <p:txBody>
            <a:bodyPr/>
            <a:lstStyle/>
            <a:p>
              <a:endParaRPr lang="en-US"/>
            </a:p>
          </p:txBody>
        </p:sp>
        <p:sp>
          <p:nvSpPr>
            <p:cNvPr id="313" name="Line 274"/>
            <p:cNvSpPr>
              <a:spLocks noChangeShapeType="1"/>
            </p:cNvSpPr>
            <p:nvPr/>
          </p:nvSpPr>
          <p:spPr bwMode="auto">
            <a:xfrm flipV="1">
              <a:off x="704" y="1899"/>
              <a:ext cx="299" cy="82"/>
            </a:xfrm>
            <a:prstGeom prst="line">
              <a:avLst/>
            </a:prstGeom>
            <a:noFill/>
            <a:ln w="9525">
              <a:noFill/>
              <a:round/>
              <a:headEnd type="none" w="sm" len="sm"/>
              <a:tailEnd type="none" w="sm" len="sm"/>
            </a:ln>
            <a:effectLst/>
          </p:spPr>
          <p:txBody>
            <a:bodyPr wrap="none" anchor="ctr"/>
            <a:lstStyle/>
            <a:p>
              <a:endParaRPr lang="en-US"/>
            </a:p>
          </p:txBody>
        </p:sp>
        <p:sp>
          <p:nvSpPr>
            <p:cNvPr id="314" name="Freeform 275"/>
            <p:cNvSpPr>
              <a:spLocks/>
            </p:cNvSpPr>
            <p:nvPr/>
          </p:nvSpPr>
          <p:spPr bwMode="auto">
            <a:xfrm>
              <a:off x="704" y="1899"/>
              <a:ext cx="300" cy="83"/>
            </a:xfrm>
            <a:custGeom>
              <a:avLst/>
              <a:gdLst/>
              <a:ahLst/>
              <a:cxnLst>
                <a:cxn ang="0">
                  <a:pos x="0" y="82"/>
                </a:cxn>
                <a:cxn ang="0">
                  <a:pos x="299" y="0"/>
                </a:cxn>
                <a:cxn ang="0">
                  <a:pos x="0" y="82"/>
                </a:cxn>
              </a:cxnLst>
              <a:rect l="0" t="0" r="r" b="b"/>
              <a:pathLst>
                <a:path w="300" h="83">
                  <a:moveTo>
                    <a:pt x="0" y="82"/>
                  </a:moveTo>
                  <a:lnTo>
                    <a:pt x="299" y="0"/>
                  </a:lnTo>
                  <a:lnTo>
                    <a:pt x="0" y="82"/>
                  </a:lnTo>
                </a:path>
              </a:pathLst>
            </a:custGeom>
            <a:noFill/>
            <a:ln w="12700" cap="rnd" cmpd="sng">
              <a:solidFill>
                <a:srgbClr val="B2B2B2"/>
              </a:solidFill>
              <a:prstDash val="solid"/>
              <a:round/>
              <a:headEnd type="none" w="sm" len="sm"/>
              <a:tailEnd type="none" w="sm" len="sm"/>
            </a:ln>
            <a:effectLst/>
          </p:spPr>
          <p:txBody>
            <a:bodyPr/>
            <a:lstStyle/>
            <a:p>
              <a:endParaRPr lang="en-US"/>
            </a:p>
          </p:txBody>
        </p:sp>
        <p:sp>
          <p:nvSpPr>
            <p:cNvPr id="315" name="Freeform 276"/>
            <p:cNvSpPr>
              <a:spLocks/>
            </p:cNvSpPr>
            <p:nvPr/>
          </p:nvSpPr>
          <p:spPr bwMode="auto">
            <a:xfrm>
              <a:off x="721" y="1961"/>
              <a:ext cx="63" cy="25"/>
            </a:xfrm>
            <a:custGeom>
              <a:avLst/>
              <a:gdLst/>
              <a:ahLst/>
              <a:cxnLst>
                <a:cxn ang="0">
                  <a:pos x="0" y="16"/>
                </a:cxn>
                <a:cxn ang="0">
                  <a:pos x="61" y="0"/>
                </a:cxn>
                <a:cxn ang="0">
                  <a:pos x="62" y="7"/>
                </a:cxn>
                <a:cxn ang="0">
                  <a:pos x="0" y="24"/>
                </a:cxn>
                <a:cxn ang="0">
                  <a:pos x="0" y="16"/>
                </a:cxn>
              </a:cxnLst>
              <a:rect l="0" t="0" r="r" b="b"/>
              <a:pathLst>
                <a:path w="63" h="25">
                  <a:moveTo>
                    <a:pt x="0" y="16"/>
                  </a:moveTo>
                  <a:lnTo>
                    <a:pt x="61" y="0"/>
                  </a:lnTo>
                  <a:lnTo>
                    <a:pt x="62" y="7"/>
                  </a:lnTo>
                  <a:lnTo>
                    <a:pt x="0" y="24"/>
                  </a:lnTo>
                  <a:lnTo>
                    <a:pt x="0" y="16"/>
                  </a:lnTo>
                </a:path>
              </a:pathLst>
            </a:custGeom>
            <a:solidFill>
              <a:srgbClr val="4C4C4C"/>
            </a:solidFill>
            <a:ln w="9525" cap="rnd">
              <a:noFill/>
              <a:round/>
              <a:headEnd/>
              <a:tailEnd/>
            </a:ln>
            <a:effectLst/>
          </p:spPr>
          <p:txBody>
            <a:bodyPr/>
            <a:lstStyle/>
            <a:p>
              <a:endParaRPr lang="en-US"/>
            </a:p>
          </p:txBody>
        </p:sp>
        <p:sp>
          <p:nvSpPr>
            <p:cNvPr id="316" name="Freeform 277"/>
            <p:cNvSpPr>
              <a:spLocks/>
            </p:cNvSpPr>
            <p:nvPr/>
          </p:nvSpPr>
          <p:spPr bwMode="auto">
            <a:xfrm>
              <a:off x="721" y="1961"/>
              <a:ext cx="63" cy="25"/>
            </a:xfrm>
            <a:custGeom>
              <a:avLst/>
              <a:gdLst/>
              <a:ahLst/>
              <a:cxnLst>
                <a:cxn ang="0">
                  <a:pos x="0" y="16"/>
                </a:cxn>
                <a:cxn ang="0">
                  <a:pos x="61" y="0"/>
                </a:cxn>
                <a:cxn ang="0">
                  <a:pos x="62" y="7"/>
                </a:cxn>
                <a:cxn ang="0">
                  <a:pos x="0" y="24"/>
                </a:cxn>
                <a:cxn ang="0">
                  <a:pos x="0" y="16"/>
                </a:cxn>
              </a:cxnLst>
              <a:rect l="0" t="0" r="r" b="b"/>
              <a:pathLst>
                <a:path w="63" h="25">
                  <a:moveTo>
                    <a:pt x="0" y="16"/>
                  </a:moveTo>
                  <a:lnTo>
                    <a:pt x="61" y="0"/>
                  </a:lnTo>
                  <a:lnTo>
                    <a:pt x="62" y="7"/>
                  </a:lnTo>
                  <a:lnTo>
                    <a:pt x="0" y="24"/>
                  </a:lnTo>
                  <a:lnTo>
                    <a:pt x="0" y="16"/>
                  </a:lnTo>
                </a:path>
              </a:pathLst>
            </a:custGeom>
            <a:solidFill>
              <a:srgbClr val="B2B2B2"/>
            </a:solidFill>
            <a:ln w="9525" cap="rnd">
              <a:noFill/>
              <a:round/>
              <a:headEnd type="none" w="sm" len="sm"/>
              <a:tailEnd type="none" w="sm" len="sm"/>
            </a:ln>
            <a:effectLst/>
          </p:spPr>
          <p:txBody>
            <a:bodyPr/>
            <a:lstStyle/>
            <a:p>
              <a:endParaRPr lang="en-US"/>
            </a:p>
          </p:txBody>
        </p:sp>
        <p:sp>
          <p:nvSpPr>
            <p:cNvPr id="317" name="Freeform 278"/>
            <p:cNvSpPr>
              <a:spLocks/>
            </p:cNvSpPr>
            <p:nvPr/>
          </p:nvSpPr>
          <p:spPr bwMode="auto">
            <a:xfrm>
              <a:off x="806" y="1939"/>
              <a:ext cx="65" cy="25"/>
            </a:xfrm>
            <a:custGeom>
              <a:avLst/>
              <a:gdLst/>
              <a:ahLst/>
              <a:cxnLst>
                <a:cxn ang="0">
                  <a:pos x="0" y="16"/>
                </a:cxn>
                <a:cxn ang="0">
                  <a:pos x="63" y="0"/>
                </a:cxn>
                <a:cxn ang="0">
                  <a:pos x="64" y="7"/>
                </a:cxn>
                <a:cxn ang="0">
                  <a:pos x="1" y="24"/>
                </a:cxn>
                <a:cxn ang="0">
                  <a:pos x="0" y="16"/>
                </a:cxn>
              </a:cxnLst>
              <a:rect l="0" t="0" r="r" b="b"/>
              <a:pathLst>
                <a:path w="65" h="25">
                  <a:moveTo>
                    <a:pt x="0" y="16"/>
                  </a:moveTo>
                  <a:lnTo>
                    <a:pt x="63" y="0"/>
                  </a:lnTo>
                  <a:lnTo>
                    <a:pt x="64" y="7"/>
                  </a:lnTo>
                  <a:lnTo>
                    <a:pt x="1" y="24"/>
                  </a:lnTo>
                  <a:lnTo>
                    <a:pt x="0" y="16"/>
                  </a:lnTo>
                </a:path>
              </a:pathLst>
            </a:custGeom>
            <a:solidFill>
              <a:srgbClr val="4C4C4C"/>
            </a:solidFill>
            <a:ln w="9525" cap="rnd">
              <a:noFill/>
              <a:round/>
              <a:headEnd/>
              <a:tailEnd/>
            </a:ln>
            <a:effectLst/>
          </p:spPr>
          <p:txBody>
            <a:bodyPr/>
            <a:lstStyle/>
            <a:p>
              <a:endParaRPr lang="en-US"/>
            </a:p>
          </p:txBody>
        </p:sp>
        <p:sp>
          <p:nvSpPr>
            <p:cNvPr id="318" name="Freeform 279"/>
            <p:cNvSpPr>
              <a:spLocks/>
            </p:cNvSpPr>
            <p:nvPr/>
          </p:nvSpPr>
          <p:spPr bwMode="auto">
            <a:xfrm>
              <a:off x="806" y="1939"/>
              <a:ext cx="65" cy="25"/>
            </a:xfrm>
            <a:custGeom>
              <a:avLst/>
              <a:gdLst/>
              <a:ahLst/>
              <a:cxnLst>
                <a:cxn ang="0">
                  <a:pos x="0" y="16"/>
                </a:cxn>
                <a:cxn ang="0">
                  <a:pos x="63" y="0"/>
                </a:cxn>
                <a:cxn ang="0">
                  <a:pos x="64" y="7"/>
                </a:cxn>
                <a:cxn ang="0">
                  <a:pos x="1" y="24"/>
                </a:cxn>
                <a:cxn ang="0">
                  <a:pos x="0" y="16"/>
                </a:cxn>
              </a:cxnLst>
              <a:rect l="0" t="0" r="r" b="b"/>
              <a:pathLst>
                <a:path w="65" h="25">
                  <a:moveTo>
                    <a:pt x="0" y="16"/>
                  </a:moveTo>
                  <a:lnTo>
                    <a:pt x="63" y="0"/>
                  </a:lnTo>
                  <a:lnTo>
                    <a:pt x="64" y="7"/>
                  </a:lnTo>
                  <a:lnTo>
                    <a:pt x="1" y="24"/>
                  </a:lnTo>
                  <a:lnTo>
                    <a:pt x="0" y="16"/>
                  </a:lnTo>
                </a:path>
              </a:pathLst>
            </a:custGeom>
            <a:solidFill>
              <a:srgbClr val="B2B2B2"/>
            </a:solidFill>
            <a:ln w="9525" cap="rnd">
              <a:noFill/>
              <a:round/>
              <a:headEnd type="none" w="sm" len="sm"/>
              <a:tailEnd type="none" w="sm" len="sm"/>
            </a:ln>
            <a:effectLst/>
          </p:spPr>
          <p:txBody>
            <a:bodyPr/>
            <a:lstStyle/>
            <a:p>
              <a:endParaRPr lang="en-US"/>
            </a:p>
          </p:txBody>
        </p:sp>
        <p:sp>
          <p:nvSpPr>
            <p:cNvPr id="319" name="Freeform 280"/>
            <p:cNvSpPr>
              <a:spLocks/>
            </p:cNvSpPr>
            <p:nvPr/>
          </p:nvSpPr>
          <p:spPr bwMode="auto">
            <a:xfrm>
              <a:off x="516" y="1519"/>
              <a:ext cx="510" cy="436"/>
            </a:xfrm>
            <a:custGeom>
              <a:avLst/>
              <a:gdLst/>
              <a:ahLst/>
              <a:cxnLst>
                <a:cxn ang="0">
                  <a:pos x="146" y="435"/>
                </a:cxn>
                <a:cxn ang="0">
                  <a:pos x="509" y="339"/>
                </a:cxn>
                <a:cxn ang="0">
                  <a:pos x="497" y="19"/>
                </a:cxn>
                <a:cxn ang="0">
                  <a:pos x="475" y="0"/>
                </a:cxn>
                <a:cxn ang="0">
                  <a:pos x="147" y="87"/>
                </a:cxn>
                <a:cxn ang="0">
                  <a:pos x="70" y="46"/>
                </a:cxn>
                <a:cxn ang="0">
                  <a:pos x="0" y="89"/>
                </a:cxn>
                <a:cxn ang="0">
                  <a:pos x="31" y="346"/>
                </a:cxn>
                <a:cxn ang="0">
                  <a:pos x="146" y="435"/>
                </a:cxn>
              </a:cxnLst>
              <a:rect l="0" t="0" r="r" b="b"/>
              <a:pathLst>
                <a:path w="510" h="436">
                  <a:moveTo>
                    <a:pt x="146" y="435"/>
                  </a:moveTo>
                  <a:lnTo>
                    <a:pt x="509" y="339"/>
                  </a:lnTo>
                  <a:lnTo>
                    <a:pt x="497" y="19"/>
                  </a:lnTo>
                  <a:lnTo>
                    <a:pt x="475" y="0"/>
                  </a:lnTo>
                  <a:lnTo>
                    <a:pt x="147" y="87"/>
                  </a:lnTo>
                  <a:lnTo>
                    <a:pt x="70" y="46"/>
                  </a:lnTo>
                  <a:lnTo>
                    <a:pt x="0" y="89"/>
                  </a:lnTo>
                  <a:lnTo>
                    <a:pt x="31" y="346"/>
                  </a:lnTo>
                  <a:lnTo>
                    <a:pt x="146" y="435"/>
                  </a:lnTo>
                </a:path>
              </a:pathLst>
            </a:custGeom>
            <a:solidFill>
              <a:srgbClr val="4C4C4C"/>
            </a:solidFill>
            <a:ln w="9525" cap="rnd">
              <a:noFill/>
              <a:round/>
              <a:headEnd/>
              <a:tailEnd/>
            </a:ln>
            <a:effectLst/>
          </p:spPr>
          <p:txBody>
            <a:bodyPr/>
            <a:lstStyle/>
            <a:p>
              <a:endParaRPr lang="en-US"/>
            </a:p>
          </p:txBody>
        </p:sp>
        <p:sp>
          <p:nvSpPr>
            <p:cNvPr id="320" name="Freeform 281"/>
            <p:cNvSpPr>
              <a:spLocks/>
            </p:cNvSpPr>
            <p:nvPr/>
          </p:nvSpPr>
          <p:spPr bwMode="auto">
            <a:xfrm>
              <a:off x="508" y="1503"/>
              <a:ext cx="525" cy="441"/>
            </a:xfrm>
            <a:custGeom>
              <a:avLst/>
              <a:gdLst/>
              <a:ahLst/>
              <a:cxnLst>
                <a:cxn ang="0">
                  <a:pos x="89" y="393"/>
                </a:cxn>
                <a:cxn ang="0">
                  <a:pos x="163" y="440"/>
                </a:cxn>
                <a:cxn ang="0">
                  <a:pos x="524" y="339"/>
                </a:cxn>
                <a:cxn ang="0">
                  <a:pos x="512" y="19"/>
                </a:cxn>
                <a:cxn ang="0">
                  <a:pos x="490" y="0"/>
                </a:cxn>
                <a:cxn ang="0">
                  <a:pos x="161" y="87"/>
                </a:cxn>
                <a:cxn ang="0">
                  <a:pos x="84" y="47"/>
                </a:cxn>
                <a:cxn ang="0">
                  <a:pos x="10" y="77"/>
                </a:cxn>
                <a:cxn ang="0">
                  <a:pos x="0" y="87"/>
                </a:cxn>
                <a:cxn ang="0">
                  <a:pos x="0" y="305"/>
                </a:cxn>
                <a:cxn ang="0">
                  <a:pos x="89" y="393"/>
                </a:cxn>
              </a:cxnLst>
              <a:rect l="0" t="0" r="r" b="b"/>
              <a:pathLst>
                <a:path w="525" h="441">
                  <a:moveTo>
                    <a:pt x="89" y="393"/>
                  </a:moveTo>
                  <a:lnTo>
                    <a:pt x="163" y="440"/>
                  </a:lnTo>
                  <a:lnTo>
                    <a:pt x="524" y="339"/>
                  </a:lnTo>
                  <a:lnTo>
                    <a:pt x="512" y="19"/>
                  </a:lnTo>
                  <a:lnTo>
                    <a:pt x="490" y="0"/>
                  </a:lnTo>
                  <a:lnTo>
                    <a:pt x="161" y="87"/>
                  </a:lnTo>
                  <a:lnTo>
                    <a:pt x="84" y="47"/>
                  </a:lnTo>
                  <a:lnTo>
                    <a:pt x="10" y="77"/>
                  </a:lnTo>
                  <a:lnTo>
                    <a:pt x="0" y="87"/>
                  </a:lnTo>
                  <a:lnTo>
                    <a:pt x="0" y="305"/>
                  </a:lnTo>
                  <a:lnTo>
                    <a:pt x="89" y="393"/>
                  </a:lnTo>
                </a:path>
              </a:pathLst>
            </a:custGeom>
            <a:solidFill>
              <a:srgbClr val="DDDDDD"/>
            </a:solidFill>
            <a:ln w="9525" cap="rnd">
              <a:noFill/>
              <a:round/>
              <a:headEnd/>
              <a:tailEnd/>
            </a:ln>
            <a:effectLst/>
          </p:spPr>
          <p:txBody>
            <a:bodyPr/>
            <a:lstStyle/>
            <a:p>
              <a:endParaRPr lang="en-US"/>
            </a:p>
          </p:txBody>
        </p:sp>
        <p:sp>
          <p:nvSpPr>
            <p:cNvPr id="321" name="Freeform 282"/>
            <p:cNvSpPr>
              <a:spLocks/>
            </p:cNvSpPr>
            <p:nvPr/>
          </p:nvSpPr>
          <p:spPr bwMode="auto">
            <a:xfrm>
              <a:off x="515" y="1564"/>
              <a:ext cx="68" cy="301"/>
            </a:xfrm>
            <a:custGeom>
              <a:avLst/>
              <a:gdLst/>
              <a:ahLst/>
              <a:cxnLst>
                <a:cxn ang="0">
                  <a:pos x="0" y="234"/>
                </a:cxn>
                <a:cxn ang="0">
                  <a:pos x="2" y="29"/>
                </a:cxn>
                <a:cxn ang="0">
                  <a:pos x="67" y="0"/>
                </a:cxn>
                <a:cxn ang="0">
                  <a:pos x="66" y="300"/>
                </a:cxn>
                <a:cxn ang="0">
                  <a:pos x="0" y="234"/>
                </a:cxn>
              </a:cxnLst>
              <a:rect l="0" t="0" r="r" b="b"/>
              <a:pathLst>
                <a:path w="68" h="301">
                  <a:moveTo>
                    <a:pt x="0" y="234"/>
                  </a:moveTo>
                  <a:lnTo>
                    <a:pt x="2" y="29"/>
                  </a:lnTo>
                  <a:lnTo>
                    <a:pt x="67" y="0"/>
                  </a:lnTo>
                  <a:lnTo>
                    <a:pt x="66" y="300"/>
                  </a:lnTo>
                  <a:lnTo>
                    <a:pt x="0" y="234"/>
                  </a:lnTo>
                </a:path>
              </a:pathLst>
            </a:custGeom>
            <a:solidFill>
              <a:srgbClr val="B2B2B2"/>
            </a:solidFill>
            <a:ln w="9525" cap="rnd">
              <a:noFill/>
              <a:round/>
              <a:headEnd/>
              <a:tailEnd/>
            </a:ln>
            <a:effectLst/>
          </p:spPr>
          <p:txBody>
            <a:bodyPr/>
            <a:lstStyle/>
            <a:p>
              <a:endParaRPr lang="en-US"/>
            </a:p>
          </p:txBody>
        </p:sp>
        <p:sp>
          <p:nvSpPr>
            <p:cNvPr id="322" name="Freeform 283"/>
            <p:cNvSpPr>
              <a:spLocks/>
            </p:cNvSpPr>
            <p:nvPr/>
          </p:nvSpPr>
          <p:spPr bwMode="auto">
            <a:xfrm>
              <a:off x="603" y="1573"/>
              <a:ext cx="61" cy="349"/>
            </a:xfrm>
            <a:custGeom>
              <a:avLst/>
              <a:gdLst/>
              <a:ahLst/>
              <a:cxnLst>
                <a:cxn ang="0">
                  <a:pos x="0" y="312"/>
                </a:cxn>
                <a:cxn ang="0">
                  <a:pos x="60" y="348"/>
                </a:cxn>
                <a:cxn ang="0">
                  <a:pos x="60" y="31"/>
                </a:cxn>
                <a:cxn ang="0">
                  <a:pos x="3" y="0"/>
                </a:cxn>
                <a:cxn ang="0">
                  <a:pos x="0" y="312"/>
                </a:cxn>
              </a:cxnLst>
              <a:rect l="0" t="0" r="r" b="b"/>
              <a:pathLst>
                <a:path w="61" h="349">
                  <a:moveTo>
                    <a:pt x="0" y="312"/>
                  </a:moveTo>
                  <a:lnTo>
                    <a:pt x="60" y="348"/>
                  </a:lnTo>
                  <a:lnTo>
                    <a:pt x="60" y="31"/>
                  </a:lnTo>
                  <a:lnTo>
                    <a:pt x="3" y="0"/>
                  </a:lnTo>
                  <a:lnTo>
                    <a:pt x="0" y="312"/>
                  </a:lnTo>
                </a:path>
              </a:pathLst>
            </a:custGeom>
            <a:solidFill>
              <a:srgbClr val="B2B2B2"/>
            </a:solidFill>
            <a:ln w="9525" cap="rnd">
              <a:noFill/>
              <a:round/>
              <a:headEnd/>
              <a:tailEnd/>
            </a:ln>
            <a:effectLst/>
          </p:spPr>
          <p:txBody>
            <a:bodyPr/>
            <a:lstStyle/>
            <a:p>
              <a:endParaRPr lang="en-US"/>
            </a:p>
          </p:txBody>
        </p:sp>
        <p:sp>
          <p:nvSpPr>
            <p:cNvPr id="323" name="Freeform 284"/>
            <p:cNvSpPr>
              <a:spLocks/>
            </p:cNvSpPr>
            <p:nvPr/>
          </p:nvSpPr>
          <p:spPr bwMode="auto">
            <a:xfrm>
              <a:off x="724" y="1556"/>
              <a:ext cx="261" cy="329"/>
            </a:xfrm>
            <a:custGeom>
              <a:avLst/>
              <a:gdLst/>
              <a:ahLst/>
              <a:cxnLst>
                <a:cxn ang="0">
                  <a:pos x="260" y="258"/>
                </a:cxn>
                <a:cxn ang="0">
                  <a:pos x="0" y="328"/>
                </a:cxn>
                <a:cxn ang="0">
                  <a:pos x="0" y="70"/>
                </a:cxn>
                <a:cxn ang="0">
                  <a:pos x="252" y="0"/>
                </a:cxn>
                <a:cxn ang="0">
                  <a:pos x="260" y="258"/>
                </a:cxn>
              </a:cxnLst>
              <a:rect l="0" t="0" r="r" b="b"/>
              <a:pathLst>
                <a:path w="261" h="329">
                  <a:moveTo>
                    <a:pt x="260" y="258"/>
                  </a:moveTo>
                  <a:lnTo>
                    <a:pt x="0" y="328"/>
                  </a:lnTo>
                  <a:lnTo>
                    <a:pt x="0" y="70"/>
                  </a:lnTo>
                  <a:lnTo>
                    <a:pt x="252" y="0"/>
                  </a:lnTo>
                  <a:lnTo>
                    <a:pt x="260" y="258"/>
                  </a:lnTo>
                </a:path>
              </a:pathLst>
            </a:custGeom>
            <a:solidFill>
              <a:srgbClr val="032896"/>
            </a:solidFill>
            <a:ln w="9525" cap="rnd">
              <a:noFill/>
              <a:round/>
              <a:headEnd/>
              <a:tailEnd/>
            </a:ln>
            <a:effectLst/>
          </p:spPr>
          <p:txBody>
            <a:bodyPr/>
            <a:lstStyle/>
            <a:p>
              <a:endParaRPr lang="en-US"/>
            </a:p>
          </p:txBody>
        </p:sp>
        <p:sp>
          <p:nvSpPr>
            <p:cNvPr id="324" name="Freeform 285"/>
            <p:cNvSpPr>
              <a:spLocks/>
            </p:cNvSpPr>
            <p:nvPr/>
          </p:nvSpPr>
          <p:spPr bwMode="auto">
            <a:xfrm>
              <a:off x="592" y="1462"/>
              <a:ext cx="407" cy="129"/>
            </a:xfrm>
            <a:custGeom>
              <a:avLst/>
              <a:gdLst/>
              <a:ahLst/>
              <a:cxnLst>
                <a:cxn ang="0">
                  <a:pos x="329" y="0"/>
                </a:cxn>
                <a:cxn ang="0">
                  <a:pos x="406" y="40"/>
                </a:cxn>
                <a:cxn ang="0">
                  <a:pos x="77" y="128"/>
                </a:cxn>
                <a:cxn ang="0">
                  <a:pos x="0" y="88"/>
                </a:cxn>
                <a:cxn ang="0">
                  <a:pos x="329" y="0"/>
                </a:cxn>
              </a:cxnLst>
              <a:rect l="0" t="0" r="r" b="b"/>
              <a:pathLst>
                <a:path w="407" h="129">
                  <a:moveTo>
                    <a:pt x="329" y="0"/>
                  </a:moveTo>
                  <a:lnTo>
                    <a:pt x="406" y="40"/>
                  </a:lnTo>
                  <a:lnTo>
                    <a:pt x="77" y="128"/>
                  </a:lnTo>
                  <a:lnTo>
                    <a:pt x="0" y="88"/>
                  </a:lnTo>
                  <a:lnTo>
                    <a:pt x="329" y="0"/>
                  </a:lnTo>
                </a:path>
              </a:pathLst>
            </a:custGeom>
            <a:solidFill>
              <a:srgbClr val="B2B2B2"/>
            </a:solidFill>
            <a:ln w="9525" cap="rnd">
              <a:noFill/>
              <a:round/>
              <a:headEnd/>
              <a:tailEnd/>
            </a:ln>
            <a:effectLst/>
          </p:spPr>
          <p:txBody>
            <a:bodyPr/>
            <a:lstStyle/>
            <a:p>
              <a:endParaRPr lang="en-US"/>
            </a:p>
          </p:txBody>
        </p:sp>
      </p:grpSp>
      <p:grpSp>
        <p:nvGrpSpPr>
          <p:cNvPr id="325" name="Group 286"/>
          <p:cNvGrpSpPr>
            <a:grpSpLocks/>
          </p:cNvGrpSpPr>
          <p:nvPr/>
        </p:nvGrpSpPr>
        <p:grpSpPr bwMode="auto">
          <a:xfrm>
            <a:off x="3268587" y="1124639"/>
            <a:ext cx="1219200" cy="1300163"/>
            <a:chOff x="1247" y="1104"/>
            <a:chExt cx="768" cy="819"/>
          </a:xfrm>
        </p:grpSpPr>
        <p:grpSp>
          <p:nvGrpSpPr>
            <p:cNvPr id="326" name="Group 287"/>
            <p:cNvGrpSpPr>
              <a:grpSpLocks/>
            </p:cNvGrpSpPr>
            <p:nvPr/>
          </p:nvGrpSpPr>
          <p:grpSpPr bwMode="auto">
            <a:xfrm>
              <a:off x="1612" y="1104"/>
              <a:ext cx="340" cy="593"/>
              <a:chOff x="1612" y="1104"/>
              <a:chExt cx="340" cy="593"/>
            </a:xfrm>
          </p:grpSpPr>
          <p:sp>
            <p:nvSpPr>
              <p:cNvPr id="346" name="Freeform 288"/>
              <p:cNvSpPr>
                <a:spLocks/>
              </p:cNvSpPr>
              <p:nvPr/>
            </p:nvSpPr>
            <p:spPr bwMode="auto">
              <a:xfrm>
                <a:off x="1613" y="1104"/>
                <a:ext cx="339" cy="592"/>
              </a:xfrm>
              <a:custGeom>
                <a:avLst/>
                <a:gdLst/>
                <a:ahLst/>
                <a:cxnLst>
                  <a:cxn ang="0">
                    <a:pos x="193" y="591"/>
                  </a:cxn>
                  <a:cxn ang="0">
                    <a:pos x="338" y="553"/>
                  </a:cxn>
                  <a:cxn ang="0">
                    <a:pos x="337" y="113"/>
                  </a:cxn>
                  <a:cxn ang="0">
                    <a:pos x="140" y="0"/>
                  </a:cxn>
                  <a:cxn ang="0">
                    <a:pos x="0" y="35"/>
                  </a:cxn>
                  <a:cxn ang="0">
                    <a:pos x="0" y="474"/>
                  </a:cxn>
                  <a:cxn ang="0">
                    <a:pos x="193" y="591"/>
                  </a:cxn>
                </a:cxnLst>
                <a:rect l="0" t="0" r="r" b="b"/>
                <a:pathLst>
                  <a:path w="339" h="592">
                    <a:moveTo>
                      <a:pt x="193" y="591"/>
                    </a:moveTo>
                    <a:lnTo>
                      <a:pt x="338" y="553"/>
                    </a:lnTo>
                    <a:lnTo>
                      <a:pt x="337" y="113"/>
                    </a:lnTo>
                    <a:lnTo>
                      <a:pt x="140" y="0"/>
                    </a:lnTo>
                    <a:lnTo>
                      <a:pt x="0" y="35"/>
                    </a:lnTo>
                    <a:lnTo>
                      <a:pt x="0" y="474"/>
                    </a:lnTo>
                    <a:lnTo>
                      <a:pt x="193" y="591"/>
                    </a:lnTo>
                  </a:path>
                </a:pathLst>
              </a:custGeom>
              <a:solidFill>
                <a:srgbClr val="DDDDDD"/>
              </a:solidFill>
              <a:ln w="9525" cap="rnd">
                <a:noFill/>
                <a:round/>
                <a:headEnd/>
                <a:tailEnd/>
              </a:ln>
              <a:effectLst/>
            </p:spPr>
            <p:txBody>
              <a:bodyPr/>
              <a:lstStyle/>
              <a:p>
                <a:endParaRPr lang="en-US"/>
              </a:p>
            </p:txBody>
          </p:sp>
          <p:sp>
            <p:nvSpPr>
              <p:cNvPr id="347" name="Freeform 289"/>
              <p:cNvSpPr>
                <a:spLocks/>
              </p:cNvSpPr>
              <p:nvPr/>
            </p:nvSpPr>
            <p:spPr bwMode="auto">
              <a:xfrm>
                <a:off x="1612" y="1140"/>
                <a:ext cx="198" cy="557"/>
              </a:xfrm>
              <a:custGeom>
                <a:avLst/>
                <a:gdLst/>
                <a:ahLst/>
                <a:cxnLst>
                  <a:cxn ang="0">
                    <a:pos x="0" y="439"/>
                  </a:cxn>
                  <a:cxn ang="0">
                    <a:pos x="0" y="0"/>
                  </a:cxn>
                  <a:cxn ang="0">
                    <a:pos x="197" y="112"/>
                  </a:cxn>
                  <a:cxn ang="0">
                    <a:pos x="197" y="556"/>
                  </a:cxn>
                  <a:cxn ang="0">
                    <a:pos x="0" y="439"/>
                  </a:cxn>
                </a:cxnLst>
                <a:rect l="0" t="0" r="r" b="b"/>
                <a:pathLst>
                  <a:path w="198" h="557">
                    <a:moveTo>
                      <a:pt x="0" y="439"/>
                    </a:moveTo>
                    <a:lnTo>
                      <a:pt x="0" y="0"/>
                    </a:lnTo>
                    <a:lnTo>
                      <a:pt x="197" y="112"/>
                    </a:lnTo>
                    <a:lnTo>
                      <a:pt x="197" y="556"/>
                    </a:lnTo>
                    <a:lnTo>
                      <a:pt x="0" y="439"/>
                    </a:lnTo>
                  </a:path>
                </a:pathLst>
              </a:custGeom>
              <a:solidFill>
                <a:srgbClr val="969696"/>
              </a:solidFill>
              <a:ln w="9525" cap="rnd">
                <a:noFill/>
                <a:round/>
                <a:headEnd/>
                <a:tailEnd/>
              </a:ln>
              <a:effectLst/>
            </p:spPr>
            <p:txBody>
              <a:bodyPr/>
              <a:lstStyle/>
              <a:p>
                <a:endParaRPr lang="en-US"/>
              </a:p>
            </p:txBody>
          </p:sp>
          <p:sp>
            <p:nvSpPr>
              <p:cNvPr id="348" name="Freeform 290"/>
              <p:cNvSpPr>
                <a:spLocks/>
              </p:cNvSpPr>
              <p:nvPr/>
            </p:nvSpPr>
            <p:spPr bwMode="auto">
              <a:xfrm>
                <a:off x="1613" y="1105"/>
                <a:ext cx="338" cy="149"/>
              </a:xfrm>
              <a:custGeom>
                <a:avLst/>
                <a:gdLst/>
                <a:ahLst/>
                <a:cxnLst>
                  <a:cxn ang="0">
                    <a:pos x="196" y="148"/>
                  </a:cxn>
                  <a:cxn ang="0">
                    <a:pos x="337" y="113"/>
                  </a:cxn>
                  <a:cxn ang="0">
                    <a:pos x="146" y="0"/>
                  </a:cxn>
                  <a:cxn ang="0">
                    <a:pos x="0" y="35"/>
                  </a:cxn>
                  <a:cxn ang="0">
                    <a:pos x="196" y="148"/>
                  </a:cxn>
                </a:cxnLst>
                <a:rect l="0" t="0" r="r" b="b"/>
                <a:pathLst>
                  <a:path w="338" h="149">
                    <a:moveTo>
                      <a:pt x="196" y="148"/>
                    </a:moveTo>
                    <a:lnTo>
                      <a:pt x="337" y="113"/>
                    </a:lnTo>
                    <a:lnTo>
                      <a:pt x="146" y="0"/>
                    </a:lnTo>
                    <a:lnTo>
                      <a:pt x="0" y="35"/>
                    </a:lnTo>
                    <a:lnTo>
                      <a:pt x="196" y="148"/>
                    </a:lnTo>
                  </a:path>
                </a:pathLst>
              </a:custGeom>
              <a:solidFill>
                <a:srgbClr val="CBCBCB"/>
              </a:solidFill>
              <a:ln w="9525" cap="rnd">
                <a:noFill/>
                <a:round/>
                <a:headEnd/>
                <a:tailEnd/>
              </a:ln>
              <a:effectLst/>
            </p:spPr>
            <p:txBody>
              <a:bodyPr/>
              <a:lstStyle/>
              <a:p>
                <a:endParaRPr lang="en-US"/>
              </a:p>
            </p:txBody>
          </p:sp>
          <p:sp>
            <p:nvSpPr>
              <p:cNvPr id="349" name="Freeform 291"/>
              <p:cNvSpPr>
                <a:spLocks/>
              </p:cNvSpPr>
              <p:nvPr/>
            </p:nvSpPr>
            <p:spPr bwMode="auto">
              <a:xfrm>
                <a:off x="1919" y="1295"/>
                <a:ext cx="17" cy="17"/>
              </a:xfrm>
              <a:custGeom>
                <a:avLst/>
                <a:gdLst/>
                <a:ahLst/>
                <a:cxnLst>
                  <a:cxn ang="0">
                    <a:pos x="0" y="3"/>
                  </a:cxn>
                  <a:cxn ang="0">
                    <a:pos x="16" y="0"/>
                  </a:cxn>
                  <a:cxn ang="0">
                    <a:pos x="16" y="12"/>
                  </a:cxn>
                  <a:cxn ang="0">
                    <a:pos x="0" y="16"/>
                  </a:cxn>
                  <a:cxn ang="0">
                    <a:pos x="0" y="3"/>
                  </a:cxn>
                </a:cxnLst>
                <a:rect l="0" t="0" r="r" b="b"/>
                <a:pathLst>
                  <a:path w="17" h="17">
                    <a:moveTo>
                      <a:pt x="0" y="3"/>
                    </a:moveTo>
                    <a:lnTo>
                      <a:pt x="16" y="0"/>
                    </a:lnTo>
                    <a:lnTo>
                      <a:pt x="16" y="12"/>
                    </a:lnTo>
                    <a:lnTo>
                      <a:pt x="0" y="16"/>
                    </a:lnTo>
                    <a:lnTo>
                      <a:pt x="0" y="3"/>
                    </a:lnTo>
                  </a:path>
                </a:pathLst>
              </a:custGeom>
              <a:solidFill>
                <a:srgbClr val="E5E5E5"/>
              </a:solidFill>
              <a:ln w="9525" cap="rnd">
                <a:noFill/>
                <a:round/>
                <a:headEnd/>
                <a:tailEnd/>
              </a:ln>
              <a:effectLst/>
            </p:spPr>
            <p:txBody>
              <a:bodyPr/>
              <a:lstStyle/>
              <a:p>
                <a:endParaRPr lang="en-US"/>
              </a:p>
            </p:txBody>
          </p:sp>
          <p:sp>
            <p:nvSpPr>
              <p:cNvPr id="350" name="Freeform 292"/>
              <p:cNvSpPr>
                <a:spLocks/>
              </p:cNvSpPr>
              <p:nvPr/>
            </p:nvSpPr>
            <p:spPr bwMode="auto">
              <a:xfrm>
                <a:off x="1809" y="1370"/>
                <a:ext cx="142" cy="48"/>
              </a:xfrm>
              <a:custGeom>
                <a:avLst/>
                <a:gdLst/>
                <a:ahLst/>
                <a:cxnLst>
                  <a:cxn ang="0">
                    <a:pos x="0" y="37"/>
                  </a:cxn>
                  <a:cxn ang="0">
                    <a:pos x="141" y="0"/>
                  </a:cxn>
                  <a:cxn ang="0">
                    <a:pos x="141" y="8"/>
                  </a:cxn>
                  <a:cxn ang="0">
                    <a:pos x="0" y="47"/>
                  </a:cxn>
                  <a:cxn ang="0">
                    <a:pos x="0" y="37"/>
                  </a:cxn>
                </a:cxnLst>
                <a:rect l="0" t="0" r="r" b="b"/>
                <a:pathLst>
                  <a:path w="142" h="48">
                    <a:moveTo>
                      <a:pt x="0" y="37"/>
                    </a:moveTo>
                    <a:lnTo>
                      <a:pt x="141" y="0"/>
                    </a:lnTo>
                    <a:lnTo>
                      <a:pt x="141" y="8"/>
                    </a:lnTo>
                    <a:lnTo>
                      <a:pt x="0" y="47"/>
                    </a:lnTo>
                    <a:lnTo>
                      <a:pt x="0" y="37"/>
                    </a:lnTo>
                  </a:path>
                </a:pathLst>
              </a:custGeom>
              <a:solidFill>
                <a:srgbClr val="969696"/>
              </a:solidFill>
              <a:ln w="9525" cap="rnd">
                <a:noFill/>
                <a:round/>
                <a:headEnd/>
                <a:tailEnd/>
              </a:ln>
              <a:effectLst/>
            </p:spPr>
            <p:txBody>
              <a:bodyPr/>
              <a:lstStyle/>
              <a:p>
                <a:endParaRPr lang="en-US"/>
              </a:p>
            </p:txBody>
          </p:sp>
          <p:sp>
            <p:nvSpPr>
              <p:cNvPr id="351" name="Freeform 293"/>
              <p:cNvSpPr>
                <a:spLocks/>
              </p:cNvSpPr>
              <p:nvPr/>
            </p:nvSpPr>
            <p:spPr bwMode="auto">
              <a:xfrm>
                <a:off x="1847" y="1350"/>
                <a:ext cx="73" cy="25"/>
              </a:xfrm>
              <a:custGeom>
                <a:avLst/>
                <a:gdLst/>
                <a:ahLst/>
                <a:cxnLst>
                  <a:cxn ang="0">
                    <a:pos x="0" y="17"/>
                  </a:cxn>
                  <a:cxn ang="0">
                    <a:pos x="72" y="0"/>
                  </a:cxn>
                  <a:cxn ang="0">
                    <a:pos x="72" y="6"/>
                  </a:cxn>
                  <a:cxn ang="0">
                    <a:pos x="0" y="24"/>
                  </a:cxn>
                  <a:cxn ang="0">
                    <a:pos x="0" y="17"/>
                  </a:cxn>
                </a:cxnLst>
                <a:rect l="0" t="0" r="r" b="b"/>
                <a:pathLst>
                  <a:path w="73" h="25">
                    <a:moveTo>
                      <a:pt x="0" y="17"/>
                    </a:moveTo>
                    <a:lnTo>
                      <a:pt x="72" y="0"/>
                    </a:lnTo>
                    <a:lnTo>
                      <a:pt x="72" y="6"/>
                    </a:lnTo>
                    <a:lnTo>
                      <a:pt x="0" y="24"/>
                    </a:lnTo>
                    <a:lnTo>
                      <a:pt x="0" y="17"/>
                    </a:lnTo>
                  </a:path>
                </a:pathLst>
              </a:custGeom>
              <a:solidFill>
                <a:srgbClr val="969696"/>
              </a:solidFill>
              <a:ln w="9525" cap="rnd">
                <a:noFill/>
                <a:round/>
                <a:headEnd/>
                <a:tailEnd/>
              </a:ln>
              <a:effectLst/>
            </p:spPr>
            <p:txBody>
              <a:bodyPr/>
              <a:lstStyle/>
              <a:p>
                <a:endParaRPr lang="en-US"/>
              </a:p>
            </p:txBody>
          </p:sp>
          <p:sp>
            <p:nvSpPr>
              <p:cNvPr id="352" name="Freeform 294"/>
              <p:cNvSpPr>
                <a:spLocks/>
              </p:cNvSpPr>
              <p:nvPr/>
            </p:nvSpPr>
            <p:spPr bwMode="auto">
              <a:xfrm>
                <a:off x="1809" y="1309"/>
                <a:ext cx="142" cy="48"/>
              </a:xfrm>
              <a:custGeom>
                <a:avLst/>
                <a:gdLst/>
                <a:ahLst/>
                <a:cxnLst>
                  <a:cxn ang="0">
                    <a:pos x="0" y="37"/>
                  </a:cxn>
                  <a:cxn ang="0">
                    <a:pos x="141" y="0"/>
                  </a:cxn>
                  <a:cxn ang="0">
                    <a:pos x="141" y="8"/>
                  </a:cxn>
                  <a:cxn ang="0">
                    <a:pos x="0" y="47"/>
                  </a:cxn>
                  <a:cxn ang="0">
                    <a:pos x="0" y="37"/>
                  </a:cxn>
                </a:cxnLst>
                <a:rect l="0" t="0" r="r" b="b"/>
                <a:pathLst>
                  <a:path w="142" h="48">
                    <a:moveTo>
                      <a:pt x="0" y="37"/>
                    </a:moveTo>
                    <a:lnTo>
                      <a:pt x="141" y="0"/>
                    </a:lnTo>
                    <a:lnTo>
                      <a:pt x="141" y="8"/>
                    </a:lnTo>
                    <a:lnTo>
                      <a:pt x="0" y="47"/>
                    </a:lnTo>
                    <a:lnTo>
                      <a:pt x="0" y="37"/>
                    </a:lnTo>
                  </a:path>
                </a:pathLst>
              </a:custGeom>
              <a:solidFill>
                <a:srgbClr val="969696"/>
              </a:solidFill>
              <a:ln w="9525" cap="rnd">
                <a:noFill/>
                <a:round/>
                <a:headEnd/>
                <a:tailEnd/>
              </a:ln>
              <a:effectLst/>
            </p:spPr>
            <p:txBody>
              <a:bodyPr/>
              <a:lstStyle/>
              <a:p>
                <a:endParaRPr lang="en-US"/>
              </a:p>
            </p:txBody>
          </p:sp>
          <p:sp>
            <p:nvSpPr>
              <p:cNvPr id="353" name="Freeform 295"/>
              <p:cNvSpPr>
                <a:spLocks/>
              </p:cNvSpPr>
              <p:nvPr/>
            </p:nvSpPr>
            <p:spPr bwMode="auto">
              <a:xfrm>
                <a:off x="1847" y="1275"/>
                <a:ext cx="73" cy="25"/>
              </a:xfrm>
              <a:custGeom>
                <a:avLst/>
                <a:gdLst/>
                <a:ahLst/>
                <a:cxnLst>
                  <a:cxn ang="0">
                    <a:pos x="0" y="17"/>
                  </a:cxn>
                  <a:cxn ang="0">
                    <a:pos x="72" y="0"/>
                  </a:cxn>
                  <a:cxn ang="0">
                    <a:pos x="72" y="6"/>
                  </a:cxn>
                  <a:cxn ang="0">
                    <a:pos x="0" y="24"/>
                  </a:cxn>
                  <a:cxn ang="0">
                    <a:pos x="0" y="17"/>
                  </a:cxn>
                </a:cxnLst>
                <a:rect l="0" t="0" r="r" b="b"/>
                <a:pathLst>
                  <a:path w="73" h="25">
                    <a:moveTo>
                      <a:pt x="0" y="17"/>
                    </a:moveTo>
                    <a:lnTo>
                      <a:pt x="72" y="0"/>
                    </a:lnTo>
                    <a:lnTo>
                      <a:pt x="72" y="6"/>
                    </a:lnTo>
                    <a:lnTo>
                      <a:pt x="0" y="24"/>
                    </a:lnTo>
                    <a:lnTo>
                      <a:pt x="0" y="17"/>
                    </a:lnTo>
                  </a:path>
                </a:pathLst>
              </a:custGeom>
              <a:solidFill>
                <a:srgbClr val="969696"/>
              </a:solidFill>
              <a:ln w="9525" cap="rnd">
                <a:noFill/>
                <a:round/>
                <a:headEnd/>
                <a:tailEnd/>
              </a:ln>
              <a:effectLst/>
            </p:spPr>
            <p:txBody>
              <a:bodyPr/>
              <a:lstStyle/>
              <a:p>
                <a:endParaRPr lang="en-US"/>
              </a:p>
            </p:txBody>
          </p:sp>
        </p:grpSp>
        <p:grpSp>
          <p:nvGrpSpPr>
            <p:cNvPr id="327" name="Group 296"/>
            <p:cNvGrpSpPr>
              <a:grpSpLocks/>
            </p:cNvGrpSpPr>
            <p:nvPr/>
          </p:nvGrpSpPr>
          <p:grpSpPr bwMode="auto">
            <a:xfrm>
              <a:off x="1741" y="1639"/>
              <a:ext cx="274" cy="172"/>
              <a:chOff x="1741" y="1639"/>
              <a:chExt cx="274" cy="172"/>
            </a:xfrm>
          </p:grpSpPr>
          <p:sp>
            <p:nvSpPr>
              <p:cNvPr id="338" name="Freeform 297"/>
              <p:cNvSpPr>
                <a:spLocks/>
              </p:cNvSpPr>
              <p:nvPr/>
            </p:nvSpPr>
            <p:spPr bwMode="auto">
              <a:xfrm>
                <a:off x="1886" y="1747"/>
                <a:ext cx="127" cy="64"/>
              </a:xfrm>
              <a:custGeom>
                <a:avLst/>
                <a:gdLst/>
                <a:ahLst/>
                <a:cxnLst>
                  <a:cxn ang="0">
                    <a:pos x="120" y="11"/>
                  </a:cxn>
                  <a:cxn ang="0">
                    <a:pos x="40" y="0"/>
                  </a:cxn>
                  <a:cxn ang="0">
                    <a:pos x="0" y="32"/>
                  </a:cxn>
                  <a:cxn ang="0">
                    <a:pos x="0" y="32"/>
                  </a:cxn>
                  <a:cxn ang="0">
                    <a:pos x="0" y="33"/>
                  </a:cxn>
                  <a:cxn ang="0">
                    <a:pos x="0" y="34"/>
                  </a:cxn>
                  <a:cxn ang="0">
                    <a:pos x="0" y="36"/>
                  </a:cxn>
                  <a:cxn ang="0">
                    <a:pos x="0" y="37"/>
                  </a:cxn>
                  <a:cxn ang="0">
                    <a:pos x="0" y="38"/>
                  </a:cxn>
                  <a:cxn ang="0">
                    <a:pos x="0" y="39"/>
                  </a:cxn>
                  <a:cxn ang="0">
                    <a:pos x="1" y="39"/>
                  </a:cxn>
                  <a:cxn ang="0">
                    <a:pos x="6" y="41"/>
                  </a:cxn>
                  <a:cxn ang="0">
                    <a:pos x="16" y="44"/>
                  </a:cxn>
                  <a:cxn ang="0">
                    <a:pos x="31" y="49"/>
                  </a:cxn>
                  <a:cxn ang="0">
                    <a:pos x="49" y="54"/>
                  </a:cxn>
                  <a:cxn ang="0">
                    <a:pos x="67" y="58"/>
                  </a:cxn>
                  <a:cxn ang="0">
                    <a:pos x="83" y="61"/>
                  </a:cxn>
                  <a:cxn ang="0">
                    <a:pos x="97" y="63"/>
                  </a:cxn>
                  <a:cxn ang="0">
                    <a:pos x="107" y="61"/>
                  </a:cxn>
                  <a:cxn ang="0">
                    <a:pos x="109" y="60"/>
                  </a:cxn>
                  <a:cxn ang="0">
                    <a:pos x="112" y="57"/>
                  </a:cxn>
                  <a:cxn ang="0">
                    <a:pos x="114" y="56"/>
                  </a:cxn>
                  <a:cxn ang="0">
                    <a:pos x="117" y="53"/>
                  </a:cxn>
                  <a:cxn ang="0">
                    <a:pos x="119" y="50"/>
                  </a:cxn>
                  <a:cxn ang="0">
                    <a:pos x="121" y="48"/>
                  </a:cxn>
                  <a:cxn ang="0">
                    <a:pos x="123" y="46"/>
                  </a:cxn>
                  <a:cxn ang="0">
                    <a:pos x="124" y="44"/>
                  </a:cxn>
                  <a:cxn ang="0">
                    <a:pos x="126" y="38"/>
                  </a:cxn>
                  <a:cxn ang="0">
                    <a:pos x="126" y="32"/>
                  </a:cxn>
                  <a:cxn ang="0">
                    <a:pos x="126" y="27"/>
                  </a:cxn>
                  <a:cxn ang="0">
                    <a:pos x="125" y="22"/>
                  </a:cxn>
                  <a:cxn ang="0">
                    <a:pos x="123" y="18"/>
                  </a:cxn>
                  <a:cxn ang="0">
                    <a:pos x="122" y="14"/>
                  </a:cxn>
                  <a:cxn ang="0">
                    <a:pos x="120" y="12"/>
                  </a:cxn>
                  <a:cxn ang="0">
                    <a:pos x="120" y="11"/>
                  </a:cxn>
                </a:cxnLst>
                <a:rect l="0" t="0" r="r" b="b"/>
                <a:pathLst>
                  <a:path w="127" h="64">
                    <a:moveTo>
                      <a:pt x="120" y="11"/>
                    </a:moveTo>
                    <a:lnTo>
                      <a:pt x="40" y="0"/>
                    </a:lnTo>
                    <a:lnTo>
                      <a:pt x="0" y="32"/>
                    </a:lnTo>
                    <a:lnTo>
                      <a:pt x="0" y="32"/>
                    </a:lnTo>
                    <a:lnTo>
                      <a:pt x="0" y="33"/>
                    </a:lnTo>
                    <a:lnTo>
                      <a:pt x="0" y="34"/>
                    </a:lnTo>
                    <a:lnTo>
                      <a:pt x="0" y="36"/>
                    </a:lnTo>
                    <a:lnTo>
                      <a:pt x="0" y="37"/>
                    </a:lnTo>
                    <a:lnTo>
                      <a:pt x="0" y="38"/>
                    </a:lnTo>
                    <a:lnTo>
                      <a:pt x="0" y="39"/>
                    </a:lnTo>
                    <a:lnTo>
                      <a:pt x="1" y="39"/>
                    </a:lnTo>
                    <a:lnTo>
                      <a:pt x="6" y="41"/>
                    </a:lnTo>
                    <a:lnTo>
                      <a:pt x="16" y="44"/>
                    </a:lnTo>
                    <a:lnTo>
                      <a:pt x="31" y="49"/>
                    </a:lnTo>
                    <a:lnTo>
                      <a:pt x="49" y="54"/>
                    </a:lnTo>
                    <a:lnTo>
                      <a:pt x="67" y="58"/>
                    </a:lnTo>
                    <a:lnTo>
                      <a:pt x="83" y="61"/>
                    </a:lnTo>
                    <a:lnTo>
                      <a:pt x="97" y="63"/>
                    </a:lnTo>
                    <a:lnTo>
                      <a:pt x="107" y="61"/>
                    </a:lnTo>
                    <a:lnTo>
                      <a:pt x="109" y="60"/>
                    </a:lnTo>
                    <a:lnTo>
                      <a:pt x="112" y="57"/>
                    </a:lnTo>
                    <a:lnTo>
                      <a:pt x="114" y="56"/>
                    </a:lnTo>
                    <a:lnTo>
                      <a:pt x="117" y="53"/>
                    </a:lnTo>
                    <a:lnTo>
                      <a:pt x="119" y="50"/>
                    </a:lnTo>
                    <a:lnTo>
                      <a:pt x="121" y="48"/>
                    </a:lnTo>
                    <a:lnTo>
                      <a:pt x="123" y="46"/>
                    </a:lnTo>
                    <a:lnTo>
                      <a:pt x="124" y="44"/>
                    </a:lnTo>
                    <a:lnTo>
                      <a:pt x="126" y="38"/>
                    </a:lnTo>
                    <a:lnTo>
                      <a:pt x="126" y="32"/>
                    </a:lnTo>
                    <a:lnTo>
                      <a:pt x="126" y="27"/>
                    </a:lnTo>
                    <a:lnTo>
                      <a:pt x="125" y="22"/>
                    </a:lnTo>
                    <a:lnTo>
                      <a:pt x="123" y="18"/>
                    </a:lnTo>
                    <a:lnTo>
                      <a:pt x="122" y="14"/>
                    </a:lnTo>
                    <a:lnTo>
                      <a:pt x="120" y="12"/>
                    </a:lnTo>
                    <a:lnTo>
                      <a:pt x="120" y="11"/>
                    </a:lnTo>
                  </a:path>
                </a:pathLst>
              </a:custGeom>
              <a:solidFill>
                <a:srgbClr val="4C4C4C"/>
              </a:solidFill>
              <a:ln w="9525" cap="rnd">
                <a:noFill/>
                <a:round/>
                <a:headEnd/>
                <a:tailEnd/>
              </a:ln>
              <a:effectLst/>
            </p:spPr>
            <p:txBody>
              <a:bodyPr/>
              <a:lstStyle/>
              <a:p>
                <a:endParaRPr lang="en-US"/>
              </a:p>
            </p:txBody>
          </p:sp>
          <p:sp>
            <p:nvSpPr>
              <p:cNvPr id="339" name="Freeform 298"/>
              <p:cNvSpPr>
                <a:spLocks/>
              </p:cNvSpPr>
              <p:nvPr/>
            </p:nvSpPr>
            <p:spPr bwMode="auto">
              <a:xfrm>
                <a:off x="1892" y="1747"/>
                <a:ext cx="123" cy="59"/>
              </a:xfrm>
              <a:custGeom>
                <a:avLst/>
                <a:gdLst/>
                <a:ahLst/>
                <a:cxnLst>
                  <a:cxn ang="0">
                    <a:pos x="116" y="11"/>
                  </a:cxn>
                  <a:cxn ang="0">
                    <a:pos x="39" y="0"/>
                  </a:cxn>
                  <a:cxn ang="0">
                    <a:pos x="0" y="30"/>
                  </a:cxn>
                  <a:cxn ang="0">
                    <a:pos x="0" y="30"/>
                  </a:cxn>
                  <a:cxn ang="0">
                    <a:pos x="0" y="31"/>
                  </a:cxn>
                  <a:cxn ang="0">
                    <a:pos x="0" y="32"/>
                  </a:cxn>
                  <a:cxn ang="0">
                    <a:pos x="0" y="32"/>
                  </a:cxn>
                  <a:cxn ang="0">
                    <a:pos x="0" y="34"/>
                  </a:cxn>
                  <a:cxn ang="0">
                    <a:pos x="0" y="35"/>
                  </a:cxn>
                  <a:cxn ang="0">
                    <a:pos x="0" y="36"/>
                  </a:cxn>
                  <a:cxn ang="0">
                    <a:pos x="1" y="36"/>
                  </a:cxn>
                  <a:cxn ang="0">
                    <a:pos x="6" y="38"/>
                  </a:cxn>
                  <a:cxn ang="0">
                    <a:pos x="16" y="41"/>
                  </a:cxn>
                  <a:cxn ang="0">
                    <a:pos x="31" y="45"/>
                  </a:cxn>
                  <a:cxn ang="0">
                    <a:pos x="47" y="49"/>
                  </a:cxn>
                  <a:cxn ang="0">
                    <a:pos x="64" y="53"/>
                  </a:cxn>
                  <a:cxn ang="0">
                    <a:pos x="81" y="56"/>
                  </a:cxn>
                  <a:cxn ang="0">
                    <a:pos x="94" y="58"/>
                  </a:cxn>
                  <a:cxn ang="0">
                    <a:pos x="102" y="56"/>
                  </a:cxn>
                  <a:cxn ang="0">
                    <a:pos x="105" y="55"/>
                  </a:cxn>
                  <a:cxn ang="0">
                    <a:pos x="108" y="53"/>
                  </a:cxn>
                  <a:cxn ang="0">
                    <a:pos x="110" y="51"/>
                  </a:cxn>
                  <a:cxn ang="0">
                    <a:pos x="113" y="49"/>
                  </a:cxn>
                  <a:cxn ang="0">
                    <a:pos x="115" y="46"/>
                  </a:cxn>
                  <a:cxn ang="0">
                    <a:pos x="117" y="45"/>
                  </a:cxn>
                  <a:cxn ang="0">
                    <a:pos x="119" y="42"/>
                  </a:cxn>
                  <a:cxn ang="0">
                    <a:pos x="120" y="40"/>
                  </a:cxn>
                  <a:cxn ang="0">
                    <a:pos x="122" y="35"/>
                  </a:cxn>
                  <a:cxn ang="0">
                    <a:pos x="122" y="30"/>
                  </a:cxn>
                  <a:cxn ang="0">
                    <a:pos x="122" y="25"/>
                  </a:cxn>
                  <a:cxn ang="0">
                    <a:pos x="120" y="20"/>
                  </a:cxn>
                  <a:cxn ang="0">
                    <a:pos x="119" y="17"/>
                  </a:cxn>
                  <a:cxn ang="0">
                    <a:pos x="117" y="13"/>
                  </a:cxn>
                  <a:cxn ang="0">
                    <a:pos x="116" y="12"/>
                  </a:cxn>
                  <a:cxn ang="0">
                    <a:pos x="116" y="11"/>
                  </a:cxn>
                </a:cxnLst>
                <a:rect l="0" t="0" r="r" b="b"/>
                <a:pathLst>
                  <a:path w="123" h="59">
                    <a:moveTo>
                      <a:pt x="116" y="11"/>
                    </a:moveTo>
                    <a:lnTo>
                      <a:pt x="39" y="0"/>
                    </a:lnTo>
                    <a:lnTo>
                      <a:pt x="0" y="30"/>
                    </a:lnTo>
                    <a:lnTo>
                      <a:pt x="0" y="30"/>
                    </a:lnTo>
                    <a:lnTo>
                      <a:pt x="0" y="31"/>
                    </a:lnTo>
                    <a:lnTo>
                      <a:pt x="0" y="32"/>
                    </a:lnTo>
                    <a:lnTo>
                      <a:pt x="0" y="32"/>
                    </a:lnTo>
                    <a:lnTo>
                      <a:pt x="0" y="34"/>
                    </a:lnTo>
                    <a:lnTo>
                      <a:pt x="0" y="35"/>
                    </a:lnTo>
                    <a:lnTo>
                      <a:pt x="0" y="36"/>
                    </a:lnTo>
                    <a:lnTo>
                      <a:pt x="1" y="36"/>
                    </a:lnTo>
                    <a:lnTo>
                      <a:pt x="6" y="38"/>
                    </a:lnTo>
                    <a:lnTo>
                      <a:pt x="16" y="41"/>
                    </a:lnTo>
                    <a:lnTo>
                      <a:pt x="31" y="45"/>
                    </a:lnTo>
                    <a:lnTo>
                      <a:pt x="47" y="49"/>
                    </a:lnTo>
                    <a:lnTo>
                      <a:pt x="64" y="53"/>
                    </a:lnTo>
                    <a:lnTo>
                      <a:pt x="81" y="56"/>
                    </a:lnTo>
                    <a:lnTo>
                      <a:pt x="94" y="58"/>
                    </a:lnTo>
                    <a:lnTo>
                      <a:pt x="102" y="56"/>
                    </a:lnTo>
                    <a:lnTo>
                      <a:pt x="105" y="55"/>
                    </a:lnTo>
                    <a:lnTo>
                      <a:pt x="108" y="53"/>
                    </a:lnTo>
                    <a:lnTo>
                      <a:pt x="110" y="51"/>
                    </a:lnTo>
                    <a:lnTo>
                      <a:pt x="113" y="49"/>
                    </a:lnTo>
                    <a:lnTo>
                      <a:pt x="115" y="46"/>
                    </a:lnTo>
                    <a:lnTo>
                      <a:pt x="117" y="45"/>
                    </a:lnTo>
                    <a:lnTo>
                      <a:pt x="119" y="42"/>
                    </a:lnTo>
                    <a:lnTo>
                      <a:pt x="120" y="40"/>
                    </a:lnTo>
                    <a:lnTo>
                      <a:pt x="122" y="35"/>
                    </a:lnTo>
                    <a:lnTo>
                      <a:pt x="122" y="30"/>
                    </a:lnTo>
                    <a:lnTo>
                      <a:pt x="122" y="25"/>
                    </a:lnTo>
                    <a:lnTo>
                      <a:pt x="120" y="20"/>
                    </a:lnTo>
                    <a:lnTo>
                      <a:pt x="119" y="17"/>
                    </a:lnTo>
                    <a:lnTo>
                      <a:pt x="117" y="13"/>
                    </a:lnTo>
                    <a:lnTo>
                      <a:pt x="116" y="12"/>
                    </a:lnTo>
                    <a:lnTo>
                      <a:pt x="116" y="11"/>
                    </a:lnTo>
                  </a:path>
                </a:pathLst>
              </a:custGeom>
              <a:solidFill>
                <a:srgbClr val="868686"/>
              </a:solidFill>
              <a:ln w="9525" cap="rnd">
                <a:noFill/>
                <a:round/>
                <a:headEnd/>
                <a:tailEnd/>
              </a:ln>
              <a:effectLst/>
            </p:spPr>
            <p:txBody>
              <a:bodyPr/>
              <a:lstStyle/>
              <a:p>
                <a:endParaRPr lang="en-US"/>
              </a:p>
            </p:txBody>
          </p:sp>
          <p:sp>
            <p:nvSpPr>
              <p:cNvPr id="340" name="Freeform 299"/>
              <p:cNvSpPr>
                <a:spLocks/>
              </p:cNvSpPr>
              <p:nvPr/>
            </p:nvSpPr>
            <p:spPr bwMode="auto">
              <a:xfrm>
                <a:off x="1893" y="1736"/>
                <a:ext cx="120" cy="59"/>
              </a:xfrm>
              <a:custGeom>
                <a:avLst/>
                <a:gdLst/>
                <a:ahLst/>
                <a:cxnLst>
                  <a:cxn ang="0">
                    <a:pos x="80" y="2"/>
                  </a:cxn>
                  <a:cxn ang="0">
                    <a:pos x="70" y="0"/>
                  </a:cxn>
                  <a:cxn ang="0">
                    <a:pos x="62" y="0"/>
                  </a:cxn>
                  <a:cxn ang="0">
                    <a:pos x="54" y="0"/>
                  </a:cxn>
                  <a:cxn ang="0">
                    <a:pos x="48" y="2"/>
                  </a:cxn>
                  <a:cxn ang="0">
                    <a:pos x="43" y="4"/>
                  </a:cxn>
                  <a:cxn ang="0">
                    <a:pos x="39" y="5"/>
                  </a:cxn>
                  <a:cxn ang="0">
                    <a:pos x="37" y="7"/>
                  </a:cxn>
                  <a:cxn ang="0">
                    <a:pos x="37" y="8"/>
                  </a:cxn>
                  <a:cxn ang="0">
                    <a:pos x="0" y="36"/>
                  </a:cxn>
                  <a:cxn ang="0">
                    <a:pos x="0" y="40"/>
                  </a:cxn>
                  <a:cxn ang="0">
                    <a:pos x="0" y="40"/>
                  </a:cxn>
                  <a:cxn ang="0">
                    <a:pos x="3" y="39"/>
                  </a:cxn>
                  <a:cxn ang="0">
                    <a:pos x="6" y="37"/>
                  </a:cxn>
                  <a:cxn ang="0">
                    <a:pos x="11" y="35"/>
                  </a:cxn>
                  <a:cxn ang="0">
                    <a:pos x="17" y="34"/>
                  </a:cxn>
                  <a:cxn ang="0">
                    <a:pos x="23" y="34"/>
                  </a:cxn>
                  <a:cxn ang="0">
                    <a:pos x="31" y="34"/>
                  </a:cxn>
                  <a:cxn ang="0">
                    <a:pos x="38" y="36"/>
                  </a:cxn>
                  <a:cxn ang="0">
                    <a:pos x="49" y="40"/>
                  </a:cxn>
                  <a:cxn ang="0">
                    <a:pos x="57" y="43"/>
                  </a:cxn>
                  <a:cxn ang="0">
                    <a:pos x="64" y="46"/>
                  </a:cxn>
                  <a:cxn ang="0">
                    <a:pos x="68" y="48"/>
                  </a:cxn>
                  <a:cxn ang="0">
                    <a:pos x="73" y="50"/>
                  </a:cxn>
                  <a:cxn ang="0">
                    <a:pos x="76" y="52"/>
                  </a:cxn>
                  <a:cxn ang="0">
                    <a:pos x="80" y="53"/>
                  </a:cxn>
                  <a:cxn ang="0">
                    <a:pos x="83" y="55"/>
                  </a:cxn>
                  <a:cxn ang="0">
                    <a:pos x="99" y="58"/>
                  </a:cxn>
                  <a:cxn ang="0">
                    <a:pos x="109" y="56"/>
                  </a:cxn>
                  <a:cxn ang="0">
                    <a:pos x="115" y="51"/>
                  </a:cxn>
                  <a:cxn ang="0">
                    <a:pos x="119" y="44"/>
                  </a:cxn>
                  <a:cxn ang="0">
                    <a:pos x="119" y="36"/>
                  </a:cxn>
                  <a:cxn ang="0">
                    <a:pos x="118" y="29"/>
                  </a:cxn>
                  <a:cxn ang="0">
                    <a:pos x="115" y="23"/>
                  </a:cxn>
                  <a:cxn ang="0">
                    <a:pos x="113" y="20"/>
                  </a:cxn>
                  <a:cxn ang="0">
                    <a:pos x="112" y="19"/>
                  </a:cxn>
                  <a:cxn ang="0">
                    <a:pos x="111" y="17"/>
                  </a:cxn>
                  <a:cxn ang="0">
                    <a:pos x="108" y="15"/>
                  </a:cxn>
                  <a:cxn ang="0">
                    <a:pos x="105" y="12"/>
                  </a:cxn>
                  <a:cxn ang="0">
                    <a:pos x="100" y="10"/>
                  </a:cxn>
                  <a:cxn ang="0">
                    <a:pos x="94" y="7"/>
                  </a:cxn>
                  <a:cxn ang="0">
                    <a:pos x="87" y="5"/>
                  </a:cxn>
                  <a:cxn ang="0">
                    <a:pos x="80" y="2"/>
                  </a:cxn>
                </a:cxnLst>
                <a:rect l="0" t="0" r="r" b="b"/>
                <a:pathLst>
                  <a:path w="120" h="59">
                    <a:moveTo>
                      <a:pt x="80" y="2"/>
                    </a:moveTo>
                    <a:lnTo>
                      <a:pt x="70" y="0"/>
                    </a:lnTo>
                    <a:lnTo>
                      <a:pt x="62" y="0"/>
                    </a:lnTo>
                    <a:lnTo>
                      <a:pt x="54" y="0"/>
                    </a:lnTo>
                    <a:lnTo>
                      <a:pt x="48" y="2"/>
                    </a:lnTo>
                    <a:lnTo>
                      <a:pt x="43" y="4"/>
                    </a:lnTo>
                    <a:lnTo>
                      <a:pt x="39" y="5"/>
                    </a:lnTo>
                    <a:lnTo>
                      <a:pt x="37" y="7"/>
                    </a:lnTo>
                    <a:lnTo>
                      <a:pt x="37" y="8"/>
                    </a:lnTo>
                    <a:lnTo>
                      <a:pt x="0" y="36"/>
                    </a:lnTo>
                    <a:lnTo>
                      <a:pt x="0" y="40"/>
                    </a:lnTo>
                    <a:lnTo>
                      <a:pt x="0" y="40"/>
                    </a:lnTo>
                    <a:lnTo>
                      <a:pt x="3" y="39"/>
                    </a:lnTo>
                    <a:lnTo>
                      <a:pt x="6" y="37"/>
                    </a:lnTo>
                    <a:lnTo>
                      <a:pt x="11" y="35"/>
                    </a:lnTo>
                    <a:lnTo>
                      <a:pt x="17" y="34"/>
                    </a:lnTo>
                    <a:lnTo>
                      <a:pt x="23" y="34"/>
                    </a:lnTo>
                    <a:lnTo>
                      <a:pt x="31" y="34"/>
                    </a:lnTo>
                    <a:lnTo>
                      <a:pt x="38" y="36"/>
                    </a:lnTo>
                    <a:lnTo>
                      <a:pt x="49" y="40"/>
                    </a:lnTo>
                    <a:lnTo>
                      <a:pt x="57" y="43"/>
                    </a:lnTo>
                    <a:lnTo>
                      <a:pt x="64" y="46"/>
                    </a:lnTo>
                    <a:lnTo>
                      <a:pt x="68" y="48"/>
                    </a:lnTo>
                    <a:lnTo>
                      <a:pt x="73" y="50"/>
                    </a:lnTo>
                    <a:lnTo>
                      <a:pt x="76" y="52"/>
                    </a:lnTo>
                    <a:lnTo>
                      <a:pt x="80" y="53"/>
                    </a:lnTo>
                    <a:lnTo>
                      <a:pt x="83" y="55"/>
                    </a:lnTo>
                    <a:lnTo>
                      <a:pt x="99" y="58"/>
                    </a:lnTo>
                    <a:lnTo>
                      <a:pt x="109" y="56"/>
                    </a:lnTo>
                    <a:lnTo>
                      <a:pt x="115" y="51"/>
                    </a:lnTo>
                    <a:lnTo>
                      <a:pt x="119" y="44"/>
                    </a:lnTo>
                    <a:lnTo>
                      <a:pt x="119" y="36"/>
                    </a:lnTo>
                    <a:lnTo>
                      <a:pt x="118" y="29"/>
                    </a:lnTo>
                    <a:lnTo>
                      <a:pt x="115" y="23"/>
                    </a:lnTo>
                    <a:lnTo>
                      <a:pt x="113" y="20"/>
                    </a:lnTo>
                    <a:lnTo>
                      <a:pt x="112" y="19"/>
                    </a:lnTo>
                    <a:lnTo>
                      <a:pt x="111" y="17"/>
                    </a:lnTo>
                    <a:lnTo>
                      <a:pt x="108" y="15"/>
                    </a:lnTo>
                    <a:lnTo>
                      <a:pt x="105" y="12"/>
                    </a:lnTo>
                    <a:lnTo>
                      <a:pt x="100" y="10"/>
                    </a:lnTo>
                    <a:lnTo>
                      <a:pt x="94" y="7"/>
                    </a:lnTo>
                    <a:lnTo>
                      <a:pt x="87" y="5"/>
                    </a:lnTo>
                    <a:lnTo>
                      <a:pt x="80" y="2"/>
                    </a:lnTo>
                  </a:path>
                </a:pathLst>
              </a:custGeom>
              <a:solidFill>
                <a:srgbClr val="4C4C4C"/>
              </a:solidFill>
              <a:ln w="9525" cap="rnd">
                <a:noFill/>
                <a:round/>
                <a:headEnd/>
                <a:tailEnd/>
              </a:ln>
              <a:effectLst/>
            </p:spPr>
            <p:txBody>
              <a:bodyPr/>
              <a:lstStyle/>
              <a:p>
                <a:endParaRPr lang="en-US"/>
              </a:p>
            </p:txBody>
          </p:sp>
          <p:sp>
            <p:nvSpPr>
              <p:cNvPr id="341" name="Freeform 300"/>
              <p:cNvSpPr>
                <a:spLocks/>
              </p:cNvSpPr>
              <p:nvPr/>
            </p:nvSpPr>
            <p:spPr bwMode="auto">
              <a:xfrm>
                <a:off x="1741" y="1640"/>
                <a:ext cx="194" cy="134"/>
              </a:xfrm>
              <a:custGeom>
                <a:avLst/>
                <a:gdLst/>
                <a:ahLst/>
                <a:cxnLst>
                  <a:cxn ang="0">
                    <a:pos x="169" y="127"/>
                  </a:cxn>
                  <a:cxn ang="0">
                    <a:pos x="157" y="121"/>
                  </a:cxn>
                  <a:cxn ang="0">
                    <a:pos x="142" y="111"/>
                  </a:cxn>
                  <a:cxn ang="0">
                    <a:pos x="135" y="100"/>
                  </a:cxn>
                  <a:cxn ang="0">
                    <a:pos x="144" y="89"/>
                  </a:cxn>
                  <a:cxn ang="0">
                    <a:pos x="163" y="84"/>
                  </a:cxn>
                  <a:cxn ang="0">
                    <a:pos x="183" y="80"/>
                  </a:cxn>
                  <a:cxn ang="0">
                    <a:pos x="193" y="71"/>
                  </a:cxn>
                  <a:cxn ang="0">
                    <a:pos x="185" y="56"/>
                  </a:cxn>
                  <a:cxn ang="0">
                    <a:pos x="170" y="43"/>
                  </a:cxn>
                  <a:cxn ang="0">
                    <a:pos x="153" y="35"/>
                  </a:cxn>
                  <a:cxn ang="0">
                    <a:pos x="136" y="31"/>
                  </a:cxn>
                  <a:cxn ang="0">
                    <a:pos x="114" y="31"/>
                  </a:cxn>
                  <a:cxn ang="0">
                    <a:pos x="89" y="33"/>
                  </a:cxn>
                  <a:cxn ang="0">
                    <a:pos x="69" y="32"/>
                  </a:cxn>
                  <a:cxn ang="0">
                    <a:pos x="49" y="26"/>
                  </a:cxn>
                  <a:cxn ang="0">
                    <a:pos x="27" y="13"/>
                  </a:cxn>
                  <a:cxn ang="0">
                    <a:pos x="13" y="4"/>
                  </a:cxn>
                  <a:cxn ang="0">
                    <a:pos x="6" y="0"/>
                  </a:cxn>
                  <a:cxn ang="0">
                    <a:pos x="5" y="0"/>
                  </a:cxn>
                  <a:cxn ang="0">
                    <a:pos x="0" y="3"/>
                  </a:cxn>
                  <a:cxn ang="0">
                    <a:pos x="42" y="29"/>
                  </a:cxn>
                  <a:cxn ang="0">
                    <a:pos x="58" y="35"/>
                  </a:cxn>
                  <a:cxn ang="0">
                    <a:pos x="74" y="38"/>
                  </a:cxn>
                  <a:cxn ang="0">
                    <a:pos x="88" y="38"/>
                  </a:cxn>
                  <a:cxn ang="0">
                    <a:pos x="99" y="37"/>
                  </a:cxn>
                  <a:cxn ang="0">
                    <a:pos x="105" y="36"/>
                  </a:cxn>
                  <a:cxn ang="0">
                    <a:pos x="112" y="36"/>
                  </a:cxn>
                  <a:cxn ang="0">
                    <a:pos x="118" y="35"/>
                  </a:cxn>
                  <a:cxn ang="0">
                    <a:pos x="128" y="35"/>
                  </a:cxn>
                  <a:cxn ang="0">
                    <a:pos x="143" y="37"/>
                  </a:cxn>
                  <a:cxn ang="0">
                    <a:pos x="159" y="43"/>
                  </a:cxn>
                  <a:cxn ang="0">
                    <a:pos x="174" y="53"/>
                  </a:cxn>
                  <a:cxn ang="0">
                    <a:pos x="183" y="65"/>
                  </a:cxn>
                  <a:cxn ang="0">
                    <a:pos x="184" y="70"/>
                  </a:cxn>
                  <a:cxn ang="0">
                    <a:pos x="182" y="74"/>
                  </a:cxn>
                  <a:cxn ang="0">
                    <a:pos x="175" y="76"/>
                  </a:cxn>
                  <a:cxn ang="0">
                    <a:pos x="163" y="79"/>
                  </a:cxn>
                  <a:cxn ang="0">
                    <a:pos x="154" y="81"/>
                  </a:cxn>
                  <a:cxn ang="0">
                    <a:pos x="145" y="82"/>
                  </a:cxn>
                  <a:cxn ang="0">
                    <a:pos x="136" y="86"/>
                  </a:cxn>
                  <a:cxn ang="0">
                    <a:pos x="130" y="90"/>
                  </a:cxn>
                  <a:cxn ang="0">
                    <a:pos x="128" y="94"/>
                  </a:cxn>
                  <a:cxn ang="0">
                    <a:pos x="127" y="97"/>
                  </a:cxn>
                  <a:cxn ang="0">
                    <a:pos x="127" y="101"/>
                  </a:cxn>
                  <a:cxn ang="0">
                    <a:pos x="128" y="104"/>
                  </a:cxn>
                  <a:cxn ang="0">
                    <a:pos x="136" y="114"/>
                  </a:cxn>
                  <a:cxn ang="0">
                    <a:pos x="149" y="123"/>
                  </a:cxn>
                  <a:cxn ang="0">
                    <a:pos x="161" y="130"/>
                  </a:cxn>
                  <a:cxn ang="0">
                    <a:pos x="168" y="133"/>
                  </a:cxn>
                </a:cxnLst>
                <a:rect l="0" t="0" r="r" b="b"/>
                <a:pathLst>
                  <a:path w="194" h="134">
                    <a:moveTo>
                      <a:pt x="172" y="128"/>
                    </a:moveTo>
                    <a:lnTo>
                      <a:pt x="169" y="127"/>
                    </a:lnTo>
                    <a:lnTo>
                      <a:pt x="164" y="125"/>
                    </a:lnTo>
                    <a:lnTo>
                      <a:pt x="157" y="121"/>
                    </a:lnTo>
                    <a:lnTo>
                      <a:pt x="149" y="116"/>
                    </a:lnTo>
                    <a:lnTo>
                      <a:pt x="142" y="111"/>
                    </a:lnTo>
                    <a:lnTo>
                      <a:pt x="136" y="105"/>
                    </a:lnTo>
                    <a:lnTo>
                      <a:pt x="135" y="100"/>
                    </a:lnTo>
                    <a:lnTo>
                      <a:pt x="137" y="94"/>
                    </a:lnTo>
                    <a:lnTo>
                      <a:pt x="144" y="89"/>
                    </a:lnTo>
                    <a:lnTo>
                      <a:pt x="154" y="87"/>
                    </a:lnTo>
                    <a:lnTo>
                      <a:pt x="163" y="84"/>
                    </a:lnTo>
                    <a:lnTo>
                      <a:pt x="174" y="82"/>
                    </a:lnTo>
                    <a:lnTo>
                      <a:pt x="183" y="80"/>
                    </a:lnTo>
                    <a:lnTo>
                      <a:pt x="189" y="76"/>
                    </a:lnTo>
                    <a:lnTo>
                      <a:pt x="193" y="71"/>
                    </a:lnTo>
                    <a:lnTo>
                      <a:pt x="190" y="63"/>
                    </a:lnTo>
                    <a:lnTo>
                      <a:pt x="185" y="56"/>
                    </a:lnTo>
                    <a:lnTo>
                      <a:pt x="178" y="49"/>
                    </a:lnTo>
                    <a:lnTo>
                      <a:pt x="170" y="43"/>
                    </a:lnTo>
                    <a:lnTo>
                      <a:pt x="161" y="38"/>
                    </a:lnTo>
                    <a:lnTo>
                      <a:pt x="153" y="35"/>
                    </a:lnTo>
                    <a:lnTo>
                      <a:pt x="144" y="32"/>
                    </a:lnTo>
                    <a:lnTo>
                      <a:pt x="136" y="31"/>
                    </a:lnTo>
                    <a:lnTo>
                      <a:pt x="130" y="31"/>
                    </a:lnTo>
                    <a:lnTo>
                      <a:pt x="114" y="31"/>
                    </a:lnTo>
                    <a:lnTo>
                      <a:pt x="100" y="32"/>
                    </a:lnTo>
                    <a:lnTo>
                      <a:pt x="89" y="33"/>
                    </a:lnTo>
                    <a:lnTo>
                      <a:pt x="79" y="33"/>
                    </a:lnTo>
                    <a:lnTo>
                      <a:pt x="69" y="32"/>
                    </a:lnTo>
                    <a:lnTo>
                      <a:pt x="59" y="31"/>
                    </a:lnTo>
                    <a:lnTo>
                      <a:pt x="49" y="26"/>
                    </a:lnTo>
                    <a:lnTo>
                      <a:pt x="37" y="19"/>
                    </a:lnTo>
                    <a:lnTo>
                      <a:pt x="27" y="13"/>
                    </a:lnTo>
                    <a:lnTo>
                      <a:pt x="18" y="8"/>
                    </a:lnTo>
                    <a:lnTo>
                      <a:pt x="13" y="4"/>
                    </a:lnTo>
                    <a:lnTo>
                      <a:pt x="9" y="2"/>
                    </a:lnTo>
                    <a:lnTo>
                      <a:pt x="6" y="0"/>
                    </a:lnTo>
                    <a:lnTo>
                      <a:pt x="6" y="0"/>
                    </a:lnTo>
                    <a:lnTo>
                      <a:pt x="5" y="0"/>
                    </a:lnTo>
                    <a:lnTo>
                      <a:pt x="5" y="0"/>
                    </a:lnTo>
                    <a:lnTo>
                      <a:pt x="0" y="3"/>
                    </a:lnTo>
                    <a:lnTo>
                      <a:pt x="32" y="24"/>
                    </a:lnTo>
                    <a:lnTo>
                      <a:pt x="42" y="29"/>
                    </a:lnTo>
                    <a:lnTo>
                      <a:pt x="50" y="32"/>
                    </a:lnTo>
                    <a:lnTo>
                      <a:pt x="58" y="35"/>
                    </a:lnTo>
                    <a:lnTo>
                      <a:pt x="66" y="37"/>
                    </a:lnTo>
                    <a:lnTo>
                      <a:pt x="74" y="38"/>
                    </a:lnTo>
                    <a:lnTo>
                      <a:pt x="80" y="38"/>
                    </a:lnTo>
                    <a:lnTo>
                      <a:pt x="88" y="38"/>
                    </a:lnTo>
                    <a:lnTo>
                      <a:pt x="96" y="37"/>
                    </a:lnTo>
                    <a:lnTo>
                      <a:pt x="99" y="37"/>
                    </a:lnTo>
                    <a:lnTo>
                      <a:pt x="103" y="37"/>
                    </a:lnTo>
                    <a:lnTo>
                      <a:pt x="105" y="36"/>
                    </a:lnTo>
                    <a:lnTo>
                      <a:pt x="108" y="36"/>
                    </a:lnTo>
                    <a:lnTo>
                      <a:pt x="112" y="36"/>
                    </a:lnTo>
                    <a:lnTo>
                      <a:pt x="115" y="36"/>
                    </a:lnTo>
                    <a:lnTo>
                      <a:pt x="118" y="35"/>
                    </a:lnTo>
                    <a:lnTo>
                      <a:pt x="124" y="35"/>
                    </a:lnTo>
                    <a:lnTo>
                      <a:pt x="128" y="35"/>
                    </a:lnTo>
                    <a:lnTo>
                      <a:pt x="135" y="36"/>
                    </a:lnTo>
                    <a:lnTo>
                      <a:pt x="143" y="37"/>
                    </a:lnTo>
                    <a:lnTo>
                      <a:pt x="151" y="39"/>
                    </a:lnTo>
                    <a:lnTo>
                      <a:pt x="159" y="43"/>
                    </a:lnTo>
                    <a:lnTo>
                      <a:pt x="168" y="47"/>
                    </a:lnTo>
                    <a:lnTo>
                      <a:pt x="174" y="53"/>
                    </a:lnTo>
                    <a:lnTo>
                      <a:pt x="180" y="61"/>
                    </a:lnTo>
                    <a:lnTo>
                      <a:pt x="183" y="65"/>
                    </a:lnTo>
                    <a:lnTo>
                      <a:pt x="184" y="68"/>
                    </a:lnTo>
                    <a:lnTo>
                      <a:pt x="184" y="70"/>
                    </a:lnTo>
                    <a:lnTo>
                      <a:pt x="184" y="72"/>
                    </a:lnTo>
                    <a:lnTo>
                      <a:pt x="182" y="74"/>
                    </a:lnTo>
                    <a:lnTo>
                      <a:pt x="179" y="75"/>
                    </a:lnTo>
                    <a:lnTo>
                      <a:pt x="175" y="76"/>
                    </a:lnTo>
                    <a:lnTo>
                      <a:pt x="169" y="77"/>
                    </a:lnTo>
                    <a:lnTo>
                      <a:pt x="163" y="79"/>
                    </a:lnTo>
                    <a:lnTo>
                      <a:pt x="159" y="80"/>
                    </a:lnTo>
                    <a:lnTo>
                      <a:pt x="154" y="81"/>
                    </a:lnTo>
                    <a:lnTo>
                      <a:pt x="149" y="82"/>
                    </a:lnTo>
                    <a:lnTo>
                      <a:pt x="145" y="82"/>
                    </a:lnTo>
                    <a:lnTo>
                      <a:pt x="141" y="84"/>
                    </a:lnTo>
                    <a:lnTo>
                      <a:pt x="136" y="86"/>
                    </a:lnTo>
                    <a:lnTo>
                      <a:pt x="133" y="88"/>
                    </a:lnTo>
                    <a:lnTo>
                      <a:pt x="130" y="90"/>
                    </a:lnTo>
                    <a:lnTo>
                      <a:pt x="129" y="92"/>
                    </a:lnTo>
                    <a:lnTo>
                      <a:pt x="128" y="94"/>
                    </a:lnTo>
                    <a:lnTo>
                      <a:pt x="127" y="95"/>
                    </a:lnTo>
                    <a:lnTo>
                      <a:pt x="127" y="97"/>
                    </a:lnTo>
                    <a:lnTo>
                      <a:pt x="127" y="99"/>
                    </a:lnTo>
                    <a:lnTo>
                      <a:pt x="127" y="101"/>
                    </a:lnTo>
                    <a:lnTo>
                      <a:pt x="127" y="102"/>
                    </a:lnTo>
                    <a:lnTo>
                      <a:pt x="128" y="104"/>
                    </a:lnTo>
                    <a:lnTo>
                      <a:pt x="130" y="109"/>
                    </a:lnTo>
                    <a:lnTo>
                      <a:pt x="136" y="114"/>
                    </a:lnTo>
                    <a:lnTo>
                      <a:pt x="142" y="119"/>
                    </a:lnTo>
                    <a:lnTo>
                      <a:pt x="149" y="123"/>
                    </a:lnTo>
                    <a:lnTo>
                      <a:pt x="155" y="126"/>
                    </a:lnTo>
                    <a:lnTo>
                      <a:pt x="161" y="130"/>
                    </a:lnTo>
                    <a:lnTo>
                      <a:pt x="165" y="132"/>
                    </a:lnTo>
                    <a:lnTo>
                      <a:pt x="168" y="133"/>
                    </a:lnTo>
                    <a:lnTo>
                      <a:pt x="172" y="128"/>
                    </a:lnTo>
                  </a:path>
                </a:pathLst>
              </a:custGeom>
              <a:solidFill>
                <a:srgbClr val="4C4C4C"/>
              </a:solidFill>
              <a:ln w="9525" cap="rnd">
                <a:noFill/>
                <a:round/>
                <a:headEnd/>
                <a:tailEnd/>
              </a:ln>
              <a:effectLst/>
            </p:spPr>
            <p:txBody>
              <a:bodyPr/>
              <a:lstStyle/>
              <a:p>
                <a:endParaRPr lang="en-US"/>
              </a:p>
            </p:txBody>
          </p:sp>
          <p:sp>
            <p:nvSpPr>
              <p:cNvPr id="342" name="Freeform 301"/>
              <p:cNvSpPr>
                <a:spLocks/>
              </p:cNvSpPr>
              <p:nvPr/>
            </p:nvSpPr>
            <p:spPr bwMode="auto">
              <a:xfrm>
                <a:off x="1742" y="1639"/>
                <a:ext cx="193" cy="135"/>
              </a:xfrm>
              <a:custGeom>
                <a:avLst/>
                <a:gdLst/>
                <a:ahLst/>
                <a:cxnLst>
                  <a:cxn ang="0">
                    <a:pos x="169" y="128"/>
                  </a:cxn>
                  <a:cxn ang="0">
                    <a:pos x="156" y="121"/>
                  </a:cxn>
                  <a:cxn ang="0">
                    <a:pos x="142" y="112"/>
                  </a:cxn>
                  <a:cxn ang="0">
                    <a:pos x="134" y="100"/>
                  </a:cxn>
                  <a:cxn ang="0">
                    <a:pos x="143" y="90"/>
                  </a:cxn>
                  <a:cxn ang="0">
                    <a:pos x="163" y="85"/>
                  </a:cxn>
                  <a:cxn ang="0">
                    <a:pos x="182" y="81"/>
                  </a:cxn>
                  <a:cxn ang="0">
                    <a:pos x="192" y="72"/>
                  </a:cxn>
                  <a:cxn ang="0">
                    <a:pos x="184" y="56"/>
                  </a:cxn>
                  <a:cxn ang="0">
                    <a:pos x="169" y="44"/>
                  </a:cxn>
                  <a:cxn ang="0">
                    <a:pos x="152" y="35"/>
                  </a:cxn>
                  <a:cxn ang="0">
                    <a:pos x="136" y="31"/>
                  </a:cxn>
                  <a:cxn ang="0">
                    <a:pos x="113" y="31"/>
                  </a:cxn>
                  <a:cxn ang="0">
                    <a:pos x="88" y="34"/>
                  </a:cxn>
                  <a:cxn ang="0">
                    <a:pos x="68" y="33"/>
                  </a:cxn>
                  <a:cxn ang="0">
                    <a:pos x="49" y="26"/>
                  </a:cxn>
                  <a:cxn ang="0">
                    <a:pos x="26" y="13"/>
                  </a:cxn>
                  <a:cxn ang="0">
                    <a:pos x="12" y="5"/>
                  </a:cxn>
                  <a:cxn ang="0">
                    <a:pos x="6" y="1"/>
                  </a:cxn>
                  <a:cxn ang="0">
                    <a:pos x="5" y="0"/>
                  </a:cxn>
                  <a:cxn ang="0">
                    <a:pos x="0" y="4"/>
                  </a:cxn>
                  <a:cxn ang="0">
                    <a:pos x="41" y="29"/>
                  </a:cxn>
                  <a:cxn ang="0">
                    <a:pos x="57" y="36"/>
                  </a:cxn>
                  <a:cxn ang="0">
                    <a:pos x="73" y="38"/>
                  </a:cxn>
                  <a:cxn ang="0">
                    <a:pos x="87" y="38"/>
                  </a:cxn>
                  <a:cxn ang="0">
                    <a:pos x="99" y="37"/>
                  </a:cxn>
                  <a:cxn ang="0">
                    <a:pos x="105" y="37"/>
                  </a:cxn>
                  <a:cxn ang="0">
                    <a:pos x="111" y="36"/>
                  </a:cxn>
                  <a:cxn ang="0">
                    <a:pos x="118" y="36"/>
                  </a:cxn>
                  <a:cxn ang="0">
                    <a:pos x="128" y="36"/>
                  </a:cxn>
                  <a:cxn ang="0">
                    <a:pos x="142" y="38"/>
                  </a:cxn>
                  <a:cxn ang="0">
                    <a:pos x="159" y="43"/>
                  </a:cxn>
                  <a:cxn ang="0">
                    <a:pos x="173" y="54"/>
                  </a:cxn>
                  <a:cxn ang="0">
                    <a:pos x="182" y="66"/>
                  </a:cxn>
                  <a:cxn ang="0">
                    <a:pos x="184" y="70"/>
                  </a:cxn>
                  <a:cxn ang="0">
                    <a:pos x="181" y="74"/>
                  </a:cxn>
                  <a:cxn ang="0">
                    <a:pos x="174" y="76"/>
                  </a:cxn>
                  <a:cxn ang="0">
                    <a:pos x="162" y="79"/>
                  </a:cxn>
                  <a:cxn ang="0">
                    <a:pos x="154" y="81"/>
                  </a:cxn>
                  <a:cxn ang="0">
                    <a:pos x="144" y="83"/>
                  </a:cxn>
                  <a:cxn ang="0">
                    <a:pos x="136" y="87"/>
                  </a:cxn>
                  <a:cxn ang="0">
                    <a:pos x="130" y="91"/>
                  </a:cxn>
                  <a:cxn ang="0">
                    <a:pos x="128" y="95"/>
                  </a:cxn>
                  <a:cxn ang="0">
                    <a:pos x="126" y="97"/>
                  </a:cxn>
                  <a:cxn ang="0">
                    <a:pos x="126" y="101"/>
                  </a:cxn>
                  <a:cxn ang="0">
                    <a:pos x="127" y="104"/>
                  </a:cxn>
                  <a:cxn ang="0">
                    <a:pos x="136" y="114"/>
                  </a:cxn>
                  <a:cxn ang="0">
                    <a:pos x="148" y="124"/>
                  </a:cxn>
                  <a:cxn ang="0">
                    <a:pos x="161" y="130"/>
                  </a:cxn>
                  <a:cxn ang="0">
                    <a:pos x="167" y="134"/>
                  </a:cxn>
                </a:cxnLst>
                <a:rect l="0" t="0" r="r" b="b"/>
                <a:pathLst>
                  <a:path w="193" h="135">
                    <a:moveTo>
                      <a:pt x="171" y="129"/>
                    </a:moveTo>
                    <a:lnTo>
                      <a:pt x="169" y="128"/>
                    </a:lnTo>
                    <a:lnTo>
                      <a:pt x="163" y="126"/>
                    </a:lnTo>
                    <a:lnTo>
                      <a:pt x="156" y="121"/>
                    </a:lnTo>
                    <a:lnTo>
                      <a:pt x="148" y="117"/>
                    </a:lnTo>
                    <a:lnTo>
                      <a:pt x="142" y="112"/>
                    </a:lnTo>
                    <a:lnTo>
                      <a:pt x="136" y="106"/>
                    </a:lnTo>
                    <a:lnTo>
                      <a:pt x="134" y="100"/>
                    </a:lnTo>
                    <a:lnTo>
                      <a:pt x="136" y="95"/>
                    </a:lnTo>
                    <a:lnTo>
                      <a:pt x="143" y="90"/>
                    </a:lnTo>
                    <a:lnTo>
                      <a:pt x="153" y="87"/>
                    </a:lnTo>
                    <a:lnTo>
                      <a:pt x="163" y="85"/>
                    </a:lnTo>
                    <a:lnTo>
                      <a:pt x="173" y="82"/>
                    </a:lnTo>
                    <a:lnTo>
                      <a:pt x="182" y="81"/>
                    </a:lnTo>
                    <a:lnTo>
                      <a:pt x="189" y="77"/>
                    </a:lnTo>
                    <a:lnTo>
                      <a:pt x="192" y="72"/>
                    </a:lnTo>
                    <a:lnTo>
                      <a:pt x="190" y="64"/>
                    </a:lnTo>
                    <a:lnTo>
                      <a:pt x="184" y="56"/>
                    </a:lnTo>
                    <a:lnTo>
                      <a:pt x="177" y="49"/>
                    </a:lnTo>
                    <a:lnTo>
                      <a:pt x="169" y="44"/>
                    </a:lnTo>
                    <a:lnTo>
                      <a:pt x="161" y="38"/>
                    </a:lnTo>
                    <a:lnTo>
                      <a:pt x="152" y="35"/>
                    </a:lnTo>
                    <a:lnTo>
                      <a:pt x="144" y="32"/>
                    </a:lnTo>
                    <a:lnTo>
                      <a:pt x="136" y="31"/>
                    </a:lnTo>
                    <a:lnTo>
                      <a:pt x="130" y="31"/>
                    </a:lnTo>
                    <a:lnTo>
                      <a:pt x="113" y="31"/>
                    </a:lnTo>
                    <a:lnTo>
                      <a:pt x="100" y="33"/>
                    </a:lnTo>
                    <a:lnTo>
                      <a:pt x="88" y="34"/>
                    </a:lnTo>
                    <a:lnTo>
                      <a:pt x="78" y="34"/>
                    </a:lnTo>
                    <a:lnTo>
                      <a:pt x="68" y="33"/>
                    </a:lnTo>
                    <a:lnTo>
                      <a:pt x="59" y="31"/>
                    </a:lnTo>
                    <a:lnTo>
                      <a:pt x="49" y="26"/>
                    </a:lnTo>
                    <a:lnTo>
                      <a:pt x="37" y="20"/>
                    </a:lnTo>
                    <a:lnTo>
                      <a:pt x="26" y="13"/>
                    </a:lnTo>
                    <a:lnTo>
                      <a:pt x="18" y="8"/>
                    </a:lnTo>
                    <a:lnTo>
                      <a:pt x="12" y="5"/>
                    </a:lnTo>
                    <a:lnTo>
                      <a:pt x="8" y="2"/>
                    </a:lnTo>
                    <a:lnTo>
                      <a:pt x="6" y="1"/>
                    </a:lnTo>
                    <a:lnTo>
                      <a:pt x="5" y="0"/>
                    </a:lnTo>
                    <a:lnTo>
                      <a:pt x="5" y="0"/>
                    </a:lnTo>
                    <a:lnTo>
                      <a:pt x="5" y="0"/>
                    </a:lnTo>
                    <a:lnTo>
                      <a:pt x="0" y="4"/>
                    </a:lnTo>
                    <a:lnTo>
                      <a:pt x="32" y="24"/>
                    </a:lnTo>
                    <a:lnTo>
                      <a:pt x="41" y="29"/>
                    </a:lnTo>
                    <a:lnTo>
                      <a:pt x="49" y="33"/>
                    </a:lnTo>
                    <a:lnTo>
                      <a:pt x="57" y="36"/>
                    </a:lnTo>
                    <a:lnTo>
                      <a:pt x="65" y="38"/>
                    </a:lnTo>
                    <a:lnTo>
                      <a:pt x="73" y="38"/>
                    </a:lnTo>
                    <a:lnTo>
                      <a:pt x="80" y="38"/>
                    </a:lnTo>
                    <a:lnTo>
                      <a:pt x="87" y="38"/>
                    </a:lnTo>
                    <a:lnTo>
                      <a:pt x="96" y="38"/>
                    </a:lnTo>
                    <a:lnTo>
                      <a:pt x="99" y="37"/>
                    </a:lnTo>
                    <a:lnTo>
                      <a:pt x="102" y="37"/>
                    </a:lnTo>
                    <a:lnTo>
                      <a:pt x="105" y="37"/>
                    </a:lnTo>
                    <a:lnTo>
                      <a:pt x="107" y="37"/>
                    </a:lnTo>
                    <a:lnTo>
                      <a:pt x="111" y="36"/>
                    </a:lnTo>
                    <a:lnTo>
                      <a:pt x="114" y="36"/>
                    </a:lnTo>
                    <a:lnTo>
                      <a:pt x="118" y="36"/>
                    </a:lnTo>
                    <a:lnTo>
                      <a:pt x="123" y="36"/>
                    </a:lnTo>
                    <a:lnTo>
                      <a:pt x="128" y="36"/>
                    </a:lnTo>
                    <a:lnTo>
                      <a:pt x="134" y="37"/>
                    </a:lnTo>
                    <a:lnTo>
                      <a:pt x="142" y="38"/>
                    </a:lnTo>
                    <a:lnTo>
                      <a:pt x="150" y="39"/>
                    </a:lnTo>
                    <a:lnTo>
                      <a:pt x="159" y="43"/>
                    </a:lnTo>
                    <a:lnTo>
                      <a:pt x="167" y="48"/>
                    </a:lnTo>
                    <a:lnTo>
                      <a:pt x="173" y="54"/>
                    </a:lnTo>
                    <a:lnTo>
                      <a:pt x="179" y="62"/>
                    </a:lnTo>
                    <a:lnTo>
                      <a:pt x="182" y="66"/>
                    </a:lnTo>
                    <a:lnTo>
                      <a:pt x="183" y="69"/>
                    </a:lnTo>
                    <a:lnTo>
                      <a:pt x="184" y="70"/>
                    </a:lnTo>
                    <a:lnTo>
                      <a:pt x="183" y="73"/>
                    </a:lnTo>
                    <a:lnTo>
                      <a:pt x="181" y="74"/>
                    </a:lnTo>
                    <a:lnTo>
                      <a:pt x="179" y="76"/>
                    </a:lnTo>
                    <a:lnTo>
                      <a:pt x="174" y="76"/>
                    </a:lnTo>
                    <a:lnTo>
                      <a:pt x="169" y="78"/>
                    </a:lnTo>
                    <a:lnTo>
                      <a:pt x="162" y="79"/>
                    </a:lnTo>
                    <a:lnTo>
                      <a:pt x="158" y="80"/>
                    </a:lnTo>
                    <a:lnTo>
                      <a:pt x="154" y="81"/>
                    </a:lnTo>
                    <a:lnTo>
                      <a:pt x="148" y="82"/>
                    </a:lnTo>
                    <a:lnTo>
                      <a:pt x="144" y="83"/>
                    </a:lnTo>
                    <a:lnTo>
                      <a:pt x="140" y="85"/>
                    </a:lnTo>
                    <a:lnTo>
                      <a:pt x="136" y="87"/>
                    </a:lnTo>
                    <a:lnTo>
                      <a:pt x="133" y="89"/>
                    </a:lnTo>
                    <a:lnTo>
                      <a:pt x="130" y="91"/>
                    </a:lnTo>
                    <a:lnTo>
                      <a:pt x="129" y="93"/>
                    </a:lnTo>
                    <a:lnTo>
                      <a:pt x="128" y="95"/>
                    </a:lnTo>
                    <a:lnTo>
                      <a:pt x="127" y="95"/>
                    </a:lnTo>
                    <a:lnTo>
                      <a:pt x="126" y="97"/>
                    </a:lnTo>
                    <a:lnTo>
                      <a:pt x="126" y="99"/>
                    </a:lnTo>
                    <a:lnTo>
                      <a:pt x="126" y="101"/>
                    </a:lnTo>
                    <a:lnTo>
                      <a:pt x="126" y="102"/>
                    </a:lnTo>
                    <a:lnTo>
                      <a:pt x="127" y="104"/>
                    </a:lnTo>
                    <a:lnTo>
                      <a:pt x="130" y="110"/>
                    </a:lnTo>
                    <a:lnTo>
                      <a:pt x="136" y="114"/>
                    </a:lnTo>
                    <a:lnTo>
                      <a:pt x="142" y="120"/>
                    </a:lnTo>
                    <a:lnTo>
                      <a:pt x="148" y="124"/>
                    </a:lnTo>
                    <a:lnTo>
                      <a:pt x="154" y="127"/>
                    </a:lnTo>
                    <a:lnTo>
                      <a:pt x="161" y="130"/>
                    </a:lnTo>
                    <a:lnTo>
                      <a:pt x="165" y="133"/>
                    </a:lnTo>
                    <a:lnTo>
                      <a:pt x="167" y="134"/>
                    </a:lnTo>
                    <a:lnTo>
                      <a:pt x="171" y="129"/>
                    </a:lnTo>
                  </a:path>
                </a:pathLst>
              </a:custGeom>
              <a:solidFill>
                <a:srgbClr val="B2B2B2"/>
              </a:solidFill>
              <a:ln w="9525" cap="rnd">
                <a:noFill/>
                <a:round/>
                <a:headEnd/>
                <a:tailEnd/>
              </a:ln>
              <a:effectLst/>
            </p:spPr>
            <p:txBody>
              <a:bodyPr/>
              <a:lstStyle/>
              <a:p>
                <a:endParaRPr lang="en-US"/>
              </a:p>
            </p:txBody>
          </p:sp>
          <p:sp>
            <p:nvSpPr>
              <p:cNvPr id="343" name="Freeform 302"/>
              <p:cNvSpPr>
                <a:spLocks/>
              </p:cNvSpPr>
              <p:nvPr/>
            </p:nvSpPr>
            <p:spPr bwMode="auto">
              <a:xfrm>
                <a:off x="1893" y="1733"/>
                <a:ext cx="121" cy="60"/>
              </a:xfrm>
              <a:custGeom>
                <a:avLst/>
                <a:gdLst/>
                <a:ahLst/>
                <a:cxnLst>
                  <a:cxn ang="0">
                    <a:pos x="80" y="2"/>
                  </a:cxn>
                  <a:cxn ang="0">
                    <a:pos x="70" y="0"/>
                  </a:cxn>
                  <a:cxn ang="0">
                    <a:pos x="62" y="0"/>
                  </a:cxn>
                  <a:cxn ang="0">
                    <a:pos x="54" y="0"/>
                  </a:cxn>
                  <a:cxn ang="0">
                    <a:pos x="48" y="2"/>
                  </a:cxn>
                  <a:cxn ang="0">
                    <a:pos x="43" y="4"/>
                  </a:cxn>
                  <a:cxn ang="0">
                    <a:pos x="39" y="6"/>
                  </a:cxn>
                  <a:cxn ang="0">
                    <a:pos x="37" y="7"/>
                  </a:cxn>
                  <a:cxn ang="0">
                    <a:pos x="36" y="7"/>
                  </a:cxn>
                  <a:cxn ang="0">
                    <a:pos x="0" y="38"/>
                  </a:cxn>
                  <a:cxn ang="0">
                    <a:pos x="0" y="41"/>
                  </a:cxn>
                  <a:cxn ang="0">
                    <a:pos x="0" y="41"/>
                  </a:cxn>
                  <a:cxn ang="0">
                    <a:pos x="2" y="39"/>
                  </a:cxn>
                  <a:cxn ang="0">
                    <a:pos x="6" y="39"/>
                  </a:cxn>
                  <a:cxn ang="0">
                    <a:pos x="11" y="37"/>
                  </a:cxn>
                  <a:cxn ang="0">
                    <a:pos x="16" y="35"/>
                  </a:cxn>
                  <a:cxn ang="0">
                    <a:pos x="23" y="35"/>
                  </a:cxn>
                  <a:cxn ang="0">
                    <a:pos x="30" y="35"/>
                  </a:cxn>
                  <a:cxn ang="0">
                    <a:pos x="37" y="37"/>
                  </a:cxn>
                  <a:cxn ang="0">
                    <a:pos x="49" y="40"/>
                  </a:cxn>
                  <a:cxn ang="0">
                    <a:pos x="57" y="44"/>
                  </a:cxn>
                  <a:cxn ang="0">
                    <a:pos x="64" y="46"/>
                  </a:cxn>
                  <a:cxn ang="0">
                    <a:pos x="69" y="49"/>
                  </a:cxn>
                  <a:cxn ang="0">
                    <a:pos x="73" y="52"/>
                  </a:cxn>
                  <a:cxn ang="0">
                    <a:pos x="76" y="53"/>
                  </a:cxn>
                  <a:cxn ang="0">
                    <a:pos x="80" y="55"/>
                  </a:cxn>
                  <a:cxn ang="0">
                    <a:pos x="84" y="56"/>
                  </a:cxn>
                  <a:cxn ang="0">
                    <a:pos x="100" y="59"/>
                  </a:cxn>
                  <a:cxn ang="0">
                    <a:pos x="110" y="57"/>
                  </a:cxn>
                  <a:cxn ang="0">
                    <a:pos x="116" y="52"/>
                  </a:cxn>
                  <a:cxn ang="0">
                    <a:pos x="119" y="45"/>
                  </a:cxn>
                  <a:cxn ang="0">
                    <a:pos x="120" y="38"/>
                  </a:cxn>
                  <a:cxn ang="0">
                    <a:pos x="118" y="30"/>
                  </a:cxn>
                  <a:cxn ang="0">
                    <a:pos x="116" y="24"/>
                  </a:cxn>
                  <a:cxn ang="0">
                    <a:pos x="114" y="20"/>
                  </a:cxn>
                  <a:cxn ang="0">
                    <a:pos x="113" y="19"/>
                  </a:cxn>
                  <a:cxn ang="0">
                    <a:pos x="112" y="18"/>
                  </a:cxn>
                  <a:cxn ang="0">
                    <a:pos x="109" y="15"/>
                  </a:cxn>
                  <a:cxn ang="0">
                    <a:pos x="106" y="13"/>
                  </a:cxn>
                  <a:cxn ang="0">
                    <a:pos x="101" y="10"/>
                  </a:cxn>
                  <a:cxn ang="0">
                    <a:pos x="95" y="7"/>
                  </a:cxn>
                  <a:cxn ang="0">
                    <a:pos x="88" y="5"/>
                  </a:cxn>
                  <a:cxn ang="0">
                    <a:pos x="80" y="2"/>
                  </a:cxn>
                </a:cxnLst>
                <a:rect l="0" t="0" r="r" b="b"/>
                <a:pathLst>
                  <a:path w="121" h="60">
                    <a:moveTo>
                      <a:pt x="80" y="2"/>
                    </a:moveTo>
                    <a:lnTo>
                      <a:pt x="70" y="0"/>
                    </a:lnTo>
                    <a:lnTo>
                      <a:pt x="62" y="0"/>
                    </a:lnTo>
                    <a:lnTo>
                      <a:pt x="54" y="0"/>
                    </a:lnTo>
                    <a:lnTo>
                      <a:pt x="48" y="2"/>
                    </a:lnTo>
                    <a:lnTo>
                      <a:pt x="43" y="4"/>
                    </a:lnTo>
                    <a:lnTo>
                      <a:pt x="39" y="6"/>
                    </a:lnTo>
                    <a:lnTo>
                      <a:pt x="37" y="7"/>
                    </a:lnTo>
                    <a:lnTo>
                      <a:pt x="36" y="7"/>
                    </a:lnTo>
                    <a:lnTo>
                      <a:pt x="0" y="38"/>
                    </a:lnTo>
                    <a:lnTo>
                      <a:pt x="0" y="41"/>
                    </a:lnTo>
                    <a:lnTo>
                      <a:pt x="0" y="41"/>
                    </a:lnTo>
                    <a:lnTo>
                      <a:pt x="2" y="39"/>
                    </a:lnTo>
                    <a:lnTo>
                      <a:pt x="6" y="39"/>
                    </a:lnTo>
                    <a:lnTo>
                      <a:pt x="11" y="37"/>
                    </a:lnTo>
                    <a:lnTo>
                      <a:pt x="16" y="35"/>
                    </a:lnTo>
                    <a:lnTo>
                      <a:pt x="23" y="35"/>
                    </a:lnTo>
                    <a:lnTo>
                      <a:pt x="30" y="35"/>
                    </a:lnTo>
                    <a:lnTo>
                      <a:pt x="37" y="37"/>
                    </a:lnTo>
                    <a:lnTo>
                      <a:pt x="49" y="40"/>
                    </a:lnTo>
                    <a:lnTo>
                      <a:pt x="57" y="44"/>
                    </a:lnTo>
                    <a:lnTo>
                      <a:pt x="64" y="46"/>
                    </a:lnTo>
                    <a:lnTo>
                      <a:pt x="69" y="49"/>
                    </a:lnTo>
                    <a:lnTo>
                      <a:pt x="73" y="52"/>
                    </a:lnTo>
                    <a:lnTo>
                      <a:pt x="76" y="53"/>
                    </a:lnTo>
                    <a:lnTo>
                      <a:pt x="80" y="55"/>
                    </a:lnTo>
                    <a:lnTo>
                      <a:pt x="84" y="56"/>
                    </a:lnTo>
                    <a:lnTo>
                      <a:pt x="100" y="59"/>
                    </a:lnTo>
                    <a:lnTo>
                      <a:pt x="110" y="57"/>
                    </a:lnTo>
                    <a:lnTo>
                      <a:pt x="116" y="52"/>
                    </a:lnTo>
                    <a:lnTo>
                      <a:pt x="119" y="45"/>
                    </a:lnTo>
                    <a:lnTo>
                      <a:pt x="120" y="38"/>
                    </a:lnTo>
                    <a:lnTo>
                      <a:pt x="118" y="30"/>
                    </a:lnTo>
                    <a:lnTo>
                      <a:pt x="116" y="24"/>
                    </a:lnTo>
                    <a:lnTo>
                      <a:pt x="114" y="20"/>
                    </a:lnTo>
                    <a:lnTo>
                      <a:pt x="113" y="19"/>
                    </a:lnTo>
                    <a:lnTo>
                      <a:pt x="112" y="18"/>
                    </a:lnTo>
                    <a:lnTo>
                      <a:pt x="109" y="15"/>
                    </a:lnTo>
                    <a:lnTo>
                      <a:pt x="106" y="13"/>
                    </a:lnTo>
                    <a:lnTo>
                      <a:pt x="101" y="10"/>
                    </a:lnTo>
                    <a:lnTo>
                      <a:pt x="95" y="7"/>
                    </a:lnTo>
                    <a:lnTo>
                      <a:pt x="88" y="5"/>
                    </a:lnTo>
                    <a:lnTo>
                      <a:pt x="80" y="2"/>
                    </a:lnTo>
                  </a:path>
                </a:pathLst>
              </a:custGeom>
              <a:solidFill>
                <a:srgbClr val="DDDDDD"/>
              </a:solidFill>
              <a:ln w="9525" cap="rnd">
                <a:noFill/>
                <a:round/>
                <a:headEnd/>
                <a:tailEnd/>
              </a:ln>
              <a:effectLst/>
            </p:spPr>
            <p:txBody>
              <a:bodyPr/>
              <a:lstStyle/>
              <a:p>
                <a:endParaRPr lang="en-US"/>
              </a:p>
            </p:txBody>
          </p:sp>
          <p:sp>
            <p:nvSpPr>
              <p:cNvPr id="344" name="Freeform 303"/>
              <p:cNvSpPr>
                <a:spLocks/>
              </p:cNvSpPr>
              <p:nvPr/>
            </p:nvSpPr>
            <p:spPr bwMode="auto">
              <a:xfrm>
                <a:off x="1913" y="1735"/>
                <a:ext cx="37" cy="35"/>
              </a:xfrm>
              <a:custGeom>
                <a:avLst/>
                <a:gdLst/>
                <a:ahLst/>
                <a:cxnLst>
                  <a:cxn ang="0">
                    <a:pos x="0" y="34"/>
                  </a:cxn>
                  <a:cxn ang="0">
                    <a:pos x="0" y="34"/>
                  </a:cxn>
                  <a:cxn ang="0">
                    <a:pos x="0" y="34"/>
                  </a:cxn>
                  <a:cxn ang="0">
                    <a:pos x="0" y="33"/>
                  </a:cxn>
                  <a:cxn ang="0">
                    <a:pos x="0" y="33"/>
                  </a:cxn>
                  <a:cxn ang="0">
                    <a:pos x="0" y="32"/>
                  </a:cxn>
                  <a:cxn ang="0">
                    <a:pos x="0" y="31"/>
                  </a:cxn>
                  <a:cxn ang="0">
                    <a:pos x="0" y="30"/>
                  </a:cxn>
                  <a:cxn ang="0">
                    <a:pos x="0" y="30"/>
                  </a:cxn>
                  <a:cxn ang="0">
                    <a:pos x="2" y="28"/>
                  </a:cxn>
                  <a:cxn ang="0">
                    <a:pos x="5" y="25"/>
                  </a:cxn>
                  <a:cxn ang="0">
                    <a:pos x="11" y="20"/>
                  </a:cxn>
                  <a:cxn ang="0">
                    <a:pos x="17" y="15"/>
                  </a:cxn>
                  <a:cxn ang="0">
                    <a:pos x="24" y="9"/>
                  </a:cxn>
                  <a:cxn ang="0">
                    <a:pos x="29" y="5"/>
                  </a:cxn>
                  <a:cxn ang="0">
                    <a:pos x="33" y="1"/>
                  </a:cxn>
                  <a:cxn ang="0">
                    <a:pos x="35" y="0"/>
                  </a:cxn>
                  <a:cxn ang="0">
                    <a:pos x="36" y="0"/>
                  </a:cxn>
                  <a:cxn ang="0">
                    <a:pos x="36" y="0"/>
                  </a:cxn>
                  <a:cxn ang="0">
                    <a:pos x="36" y="0"/>
                  </a:cxn>
                  <a:cxn ang="0">
                    <a:pos x="36" y="0"/>
                  </a:cxn>
                  <a:cxn ang="0">
                    <a:pos x="36" y="0"/>
                  </a:cxn>
                  <a:cxn ang="0">
                    <a:pos x="36" y="0"/>
                  </a:cxn>
                  <a:cxn ang="0">
                    <a:pos x="34" y="1"/>
                  </a:cxn>
                  <a:cxn ang="0">
                    <a:pos x="30" y="5"/>
                  </a:cxn>
                  <a:cxn ang="0">
                    <a:pos x="25" y="9"/>
                  </a:cxn>
                  <a:cxn ang="0">
                    <a:pos x="19" y="14"/>
                  </a:cxn>
                  <a:cxn ang="0">
                    <a:pos x="12" y="20"/>
                  </a:cxn>
                  <a:cxn ang="0">
                    <a:pos x="6" y="25"/>
                  </a:cxn>
                  <a:cxn ang="0">
                    <a:pos x="3" y="28"/>
                  </a:cxn>
                  <a:cxn ang="0">
                    <a:pos x="1" y="30"/>
                  </a:cxn>
                  <a:cxn ang="0">
                    <a:pos x="1" y="31"/>
                  </a:cxn>
                  <a:cxn ang="0">
                    <a:pos x="1" y="31"/>
                  </a:cxn>
                  <a:cxn ang="0">
                    <a:pos x="1" y="32"/>
                  </a:cxn>
                  <a:cxn ang="0">
                    <a:pos x="1" y="33"/>
                  </a:cxn>
                  <a:cxn ang="0">
                    <a:pos x="1" y="33"/>
                  </a:cxn>
                  <a:cxn ang="0">
                    <a:pos x="1" y="34"/>
                  </a:cxn>
                  <a:cxn ang="0">
                    <a:pos x="1" y="34"/>
                  </a:cxn>
                  <a:cxn ang="0">
                    <a:pos x="1" y="34"/>
                  </a:cxn>
                  <a:cxn ang="0">
                    <a:pos x="0" y="34"/>
                  </a:cxn>
                </a:cxnLst>
                <a:rect l="0" t="0" r="r" b="b"/>
                <a:pathLst>
                  <a:path w="37" h="35">
                    <a:moveTo>
                      <a:pt x="0" y="34"/>
                    </a:moveTo>
                    <a:lnTo>
                      <a:pt x="0" y="34"/>
                    </a:lnTo>
                    <a:lnTo>
                      <a:pt x="0" y="34"/>
                    </a:lnTo>
                    <a:lnTo>
                      <a:pt x="0" y="33"/>
                    </a:lnTo>
                    <a:lnTo>
                      <a:pt x="0" y="33"/>
                    </a:lnTo>
                    <a:lnTo>
                      <a:pt x="0" y="32"/>
                    </a:lnTo>
                    <a:lnTo>
                      <a:pt x="0" y="31"/>
                    </a:lnTo>
                    <a:lnTo>
                      <a:pt x="0" y="30"/>
                    </a:lnTo>
                    <a:lnTo>
                      <a:pt x="0" y="30"/>
                    </a:lnTo>
                    <a:lnTo>
                      <a:pt x="2" y="28"/>
                    </a:lnTo>
                    <a:lnTo>
                      <a:pt x="5" y="25"/>
                    </a:lnTo>
                    <a:lnTo>
                      <a:pt x="11" y="20"/>
                    </a:lnTo>
                    <a:lnTo>
                      <a:pt x="17" y="15"/>
                    </a:lnTo>
                    <a:lnTo>
                      <a:pt x="24" y="9"/>
                    </a:lnTo>
                    <a:lnTo>
                      <a:pt x="29" y="5"/>
                    </a:lnTo>
                    <a:lnTo>
                      <a:pt x="33" y="1"/>
                    </a:lnTo>
                    <a:lnTo>
                      <a:pt x="35" y="0"/>
                    </a:lnTo>
                    <a:lnTo>
                      <a:pt x="36" y="0"/>
                    </a:lnTo>
                    <a:lnTo>
                      <a:pt x="36" y="0"/>
                    </a:lnTo>
                    <a:lnTo>
                      <a:pt x="36" y="0"/>
                    </a:lnTo>
                    <a:lnTo>
                      <a:pt x="36" y="0"/>
                    </a:lnTo>
                    <a:lnTo>
                      <a:pt x="36" y="0"/>
                    </a:lnTo>
                    <a:lnTo>
                      <a:pt x="36" y="0"/>
                    </a:lnTo>
                    <a:lnTo>
                      <a:pt x="34" y="1"/>
                    </a:lnTo>
                    <a:lnTo>
                      <a:pt x="30" y="5"/>
                    </a:lnTo>
                    <a:lnTo>
                      <a:pt x="25" y="9"/>
                    </a:lnTo>
                    <a:lnTo>
                      <a:pt x="19" y="14"/>
                    </a:lnTo>
                    <a:lnTo>
                      <a:pt x="12" y="20"/>
                    </a:lnTo>
                    <a:lnTo>
                      <a:pt x="6" y="25"/>
                    </a:lnTo>
                    <a:lnTo>
                      <a:pt x="3" y="28"/>
                    </a:lnTo>
                    <a:lnTo>
                      <a:pt x="1" y="30"/>
                    </a:lnTo>
                    <a:lnTo>
                      <a:pt x="1" y="31"/>
                    </a:lnTo>
                    <a:lnTo>
                      <a:pt x="1" y="31"/>
                    </a:lnTo>
                    <a:lnTo>
                      <a:pt x="1" y="32"/>
                    </a:lnTo>
                    <a:lnTo>
                      <a:pt x="1" y="33"/>
                    </a:lnTo>
                    <a:lnTo>
                      <a:pt x="1" y="33"/>
                    </a:lnTo>
                    <a:lnTo>
                      <a:pt x="1" y="34"/>
                    </a:lnTo>
                    <a:lnTo>
                      <a:pt x="1" y="34"/>
                    </a:lnTo>
                    <a:lnTo>
                      <a:pt x="1" y="34"/>
                    </a:lnTo>
                    <a:lnTo>
                      <a:pt x="0" y="34"/>
                    </a:lnTo>
                  </a:path>
                </a:pathLst>
              </a:custGeom>
              <a:solidFill>
                <a:srgbClr val="7F7F7F"/>
              </a:solidFill>
              <a:ln w="9525" cap="rnd">
                <a:noFill/>
                <a:round/>
                <a:headEnd/>
                <a:tailEnd/>
              </a:ln>
              <a:effectLst/>
            </p:spPr>
            <p:txBody>
              <a:bodyPr/>
              <a:lstStyle/>
              <a:p>
                <a:endParaRPr lang="en-US"/>
              </a:p>
            </p:txBody>
          </p:sp>
          <p:sp>
            <p:nvSpPr>
              <p:cNvPr id="345" name="Freeform 304"/>
              <p:cNvSpPr>
                <a:spLocks/>
              </p:cNvSpPr>
              <p:nvPr/>
            </p:nvSpPr>
            <p:spPr bwMode="auto">
              <a:xfrm>
                <a:off x="1915" y="1749"/>
                <a:ext cx="17" cy="17"/>
              </a:xfrm>
              <a:custGeom>
                <a:avLst/>
                <a:gdLst/>
                <a:ahLst/>
                <a:cxnLst>
                  <a:cxn ang="0">
                    <a:pos x="0" y="12"/>
                  </a:cxn>
                  <a:cxn ang="0">
                    <a:pos x="0" y="12"/>
                  </a:cxn>
                  <a:cxn ang="0">
                    <a:pos x="1" y="12"/>
                  </a:cxn>
                  <a:cxn ang="0">
                    <a:pos x="3" y="8"/>
                  </a:cxn>
                  <a:cxn ang="0">
                    <a:pos x="5" y="8"/>
                  </a:cxn>
                  <a:cxn ang="0">
                    <a:pos x="7" y="4"/>
                  </a:cxn>
                  <a:cxn ang="0">
                    <a:pos x="9" y="0"/>
                  </a:cxn>
                  <a:cxn ang="0">
                    <a:pos x="11" y="0"/>
                  </a:cxn>
                  <a:cxn ang="0">
                    <a:pos x="13" y="0"/>
                  </a:cxn>
                  <a:cxn ang="0">
                    <a:pos x="14" y="0"/>
                  </a:cxn>
                  <a:cxn ang="0">
                    <a:pos x="15" y="0"/>
                  </a:cxn>
                  <a:cxn ang="0">
                    <a:pos x="16" y="0"/>
                  </a:cxn>
                  <a:cxn ang="0">
                    <a:pos x="16" y="0"/>
                  </a:cxn>
                  <a:cxn ang="0">
                    <a:pos x="16" y="0"/>
                  </a:cxn>
                  <a:cxn ang="0">
                    <a:pos x="16" y="0"/>
                  </a:cxn>
                  <a:cxn ang="0">
                    <a:pos x="16" y="0"/>
                  </a:cxn>
                  <a:cxn ang="0">
                    <a:pos x="15" y="4"/>
                  </a:cxn>
                  <a:cxn ang="0">
                    <a:pos x="15" y="4"/>
                  </a:cxn>
                  <a:cxn ang="0">
                    <a:pos x="15" y="4"/>
                  </a:cxn>
                  <a:cxn ang="0">
                    <a:pos x="15" y="4"/>
                  </a:cxn>
                  <a:cxn ang="0">
                    <a:pos x="14" y="4"/>
                  </a:cxn>
                  <a:cxn ang="0">
                    <a:pos x="14" y="0"/>
                  </a:cxn>
                  <a:cxn ang="0">
                    <a:pos x="13" y="0"/>
                  </a:cxn>
                  <a:cxn ang="0">
                    <a:pos x="12" y="0"/>
                  </a:cxn>
                  <a:cxn ang="0">
                    <a:pos x="11" y="4"/>
                  </a:cxn>
                  <a:cxn ang="0">
                    <a:pos x="9" y="4"/>
                  </a:cxn>
                  <a:cxn ang="0">
                    <a:pos x="7" y="8"/>
                  </a:cxn>
                  <a:cxn ang="0">
                    <a:pos x="5" y="8"/>
                  </a:cxn>
                  <a:cxn ang="0">
                    <a:pos x="3" y="12"/>
                  </a:cxn>
                  <a:cxn ang="0">
                    <a:pos x="1" y="12"/>
                  </a:cxn>
                  <a:cxn ang="0">
                    <a:pos x="0" y="16"/>
                  </a:cxn>
                  <a:cxn ang="0">
                    <a:pos x="0" y="16"/>
                  </a:cxn>
                  <a:cxn ang="0">
                    <a:pos x="0" y="16"/>
                  </a:cxn>
                  <a:cxn ang="0">
                    <a:pos x="0" y="12"/>
                  </a:cxn>
                </a:cxnLst>
                <a:rect l="0" t="0" r="r" b="b"/>
                <a:pathLst>
                  <a:path w="17" h="17">
                    <a:moveTo>
                      <a:pt x="0" y="12"/>
                    </a:moveTo>
                    <a:lnTo>
                      <a:pt x="0" y="12"/>
                    </a:lnTo>
                    <a:lnTo>
                      <a:pt x="1" y="12"/>
                    </a:lnTo>
                    <a:lnTo>
                      <a:pt x="3" y="8"/>
                    </a:lnTo>
                    <a:lnTo>
                      <a:pt x="5" y="8"/>
                    </a:lnTo>
                    <a:lnTo>
                      <a:pt x="7" y="4"/>
                    </a:lnTo>
                    <a:lnTo>
                      <a:pt x="9" y="0"/>
                    </a:lnTo>
                    <a:lnTo>
                      <a:pt x="11" y="0"/>
                    </a:lnTo>
                    <a:lnTo>
                      <a:pt x="13" y="0"/>
                    </a:lnTo>
                    <a:lnTo>
                      <a:pt x="14" y="0"/>
                    </a:lnTo>
                    <a:lnTo>
                      <a:pt x="15" y="0"/>
                    </a:lnTo>
                    <a:lnTo>
                      <a:pt x="16" y="0"/>
                    </a:lnTo>
                    <a:lnTo>
                      <a:pt x="16" y="0"/>
                    </a:lnTo>
                    <a:lnTo>
                      <a:pt x="16" y="0"/>
                    </a:lnTo>
                    <a:lnTo>
                      <a:pt x="16" y="0"/>
                    </a:lnTo>
                    <a:lnTo>
                      <a:pt x="16" y="0"/>
                    </a:lnTo>
                    <a:lnTo>
                      <a:pt x="15" y="4"/>
                    </a:lnTo>
                    <a:lnTo>
                      <a:pt x="15" y="4"/>
                    </a:lnTo>
                    <a:lnTo>
                      <a:pt x="15" y="4"/>
                    </a:lnTo>
                    <a:lnTo>
                      <a:pt x="15" y="4"/>
                    </a:lnTo>
                    <a:lnTo>
                      <a:pt x="14" y="4"/>
                    </a:lnTo>
                    <a:lnTo>
                      <a:pt x="14" y="0"/>
                    </a:lnTo>
                    <a:lnTo>
                      <a:pt x="13" y="0"/>
                    </a:lnTo>
                    <a:lnTo>
                      <a:pt x="12" y="0"/>
                    </a:lnTo>
                    <a:lnTo>
                      <a:pt x="11" y="4"/>
                    </a:lnTo>
                    <a:lnTo>
                      <a:pt x="9" y="4"/>
                    </a:lnTo>
                    <a:lnTo>
                      <a:pt x="7" y="8"/>
                    </a:lnTo>
                    <a:lnTo>
                      <a:pt x="5" y="8"/>
                    </a:lnTo>
                    <a:lnTo>
                      <a:pt x="3" y="12"/>
                    </a:lnTo>
                    <a:lnTo>
                      <a:pt x="1" y="12"/>
                    </a:lnTo>
                    <a:lnTo>
                      <a:pt x="0" y="16"/>
                    </a:lnTo>
                    <a:lnTo>
                      <a:pt x="0" y="16"/>
                    </a:lnTo>
                    <a:lnTo>
                      <a:pt x="0" y="16"/>
                    </a:lnTo>
                    <a:lnTo>
                      <a:pt x="0" y="12"/>
                    </a:lnTo>
                  </a:path>
                </a:pathLst>
              </a:custGeom>
              <a:solidFill>
                <a:srgbClr val="7F7F7F"/>
              </a:solidFill>
              <a:ln w="9525" cap="rnd">
                <a:noFill/>
                <a:round/>
                <a:headEnd/>
                <a:tailEnd/>
              </a:ln>
              <a:effectLst/>
            </p:spPr>
            <p:txBody>
              <a:bodyPr/>
              <a:lstStyle/>
              <a:p>
                <a:endParaRPr lang="en-US"/>
              </a:p>
            </p:txBody>
          </p:sp>
        </p:grpSp>
        <p:grpSp>
          <p:nvGrpSpPr>
            <p:cNvPr id="328" name="Group 305"/>
            <p:cNvGrpSpPr>
              <a:grpSpLocks/>
            </p:cNvGrpSpPr>
            <p:nvPr/>
          </p:nvGrpSpPr>
          <p:grpSpPr bwMode="auto">
            <a:xfrm>
              <a:off x="1247" y="1322"/>
              <a:ext cx="640" cy="601"/>
              <a:chOff x="1247" y="1322"/>
              <a:chExt cx="640" cy="601"/>
            </a:xfrm>
          </p:grpSpPr>
          <p:sp>
            <p:nvSpPr>
              <p:cNvPr id="329" name="Freeform 306"/>
              <p:cNvSpPr>
                <a:spLocks/>
              </p:cNvSpPr>
              <p:nvPr/>
            </p:nvSpPr>
            <p:spPr bwMode="auto">
              <a:xfrm>
                <a:off x="1423" y="1746"/>
                <a:ext cx="461" cy="177"/>
              </a:xfrm>
              <a:custGeom>
                <a:avLst/>
                <a:gdLst/>
                <a:ahLst/>
                <a:cxnLst>
                  <a:cxn ang="0">
                    <a:pos x="82" y="176"/>
                  </a:cxn>
                  <a:cxn ang="0">
                    <a:pos x="460" y="74"/>
                  </a:cxn>
                  <a:cxn ang="0">
                    <a:pos x="329" y="0"/>
                  </a:cxn>
                  <a:cxn ang="0">
                    <a:pos x="0" y="81"/>
                  </a:cxn>
                  <a:cxn ang="0">
                    <a:pos x="82" y="176"/>
                  </a:cxn>
                </a:cxnLst>
                <a:rect l="0" t="0" r="r" b="b"/>
                <a:pathLst>
                  <a:path w="461" h="177">
                    <a:moveTo>
                      <a:pt x="82" y="176"/>
                    </a:moveTo>
                    <a:lnTo>
                      <a:pt x="460" y="74"/>
                    </a:lnTo>
                    <a:lnTo>
                      <a:pt x="329" y="0"/>
                    </a:lnTo>
                    <a:lnTo>
                      <a:pt x="0" y="81"/>
                    </a:lnTo>
                    <a:lnTo>
                      <a:pt x="82" y="176"/>
                    </a:lnTo>
                  </a:path>
                </a:pathLst>
              </a:custGeom>
              <a:solidFill>
                <a:srgbClr val="969696"/>
              </a:solidFill>
              <a:ln w="9525" cap="rnd">
                <a:noFill/>
                <a:round/>
                <a:headEnd/>
                <a:tailEnd/>
              </a:ln>
              <a:effectLst/>
            </p:spPr>
            <p:txBody>
              <a:bodyPr/>
              <a:lstStyle/>
              <a:p>
                <a:endParaRPr lang="en-US"/>
              </a:p>
            </p:txBody>
          </p:sp>
          <p:sp>
            <p:nvSpPr>
              <p:cNvPr id="330" name="Freeform 307"/>
              <p:cNvSpPr>
                <a:spLocks/>
              </p:cNvSpPr>
              <p:nvPr/>
            </p:nvSpPr>
            <p:spPr bwMode="auto">
              <a:xfrm>
                <a:off x="1429" y="1736"/>
                <a:ext cx="458" cy="177"/>
              </a:xfrm>
              <a:custGeom>
                <a:avLst/>
                <a:gdLst/>
                <a:ahLst/>
                <a:cxnLst>
                  <a:cxn ang="0">
                    <a:pos x="81" y="176"/>
                  </a:cxn>
                  <a:cxn ang="0">
                    <a:pos x="457" y="73"/>
                  </a:cxn>
                  <a:cxn ang="0">
                    <a:pos x="326" y="0"/>
                  </a:cxn>
                  <a:cxn ang="0">
                    <a:pos x="0" y="84"/>
                  </a:cxn>
                  <a:cxn ang="0">
                    <a:pos x="81" y="176"/>
                  </a:cxn>
                </a:cxnLst>
                <a:rect l="0" t="0" r="r" b="b"/>
                <a:pathLst>
                  <a:path w="458" h="177">
                    <a:moveTo>
                      <a:pt x="81" y="176"/>
                    </a:moveTo>
                    <a:lnTo>
                      <a:pt x="457" y="73"/>
                    </a:lnTo>
                    <a:lnTo>
                      <a:pt x="326" y="0"/>
                    </a:lnTo>
                    <a:lnTo>
                      <a:pt x="0" y="84"/>
                    </a:lnTo>
                    <a:lnTo>
                      <a:pt x="81" y="176"/>
                    </a:lnTo>
                  </a:path>
                </a:pathLst>
              </a:custGeom>
              <a:solidFill>
                <a:srgbClr val="DDDDDD"/>
              </a:solidFill>
              <a:ln w="9525" cap="rnd">
                <a:noFill/>
                <a:round/>
                <a:headEnd/>
                <a:tailEnd/>
              </a:ln>
              <a:effectLst/>
            </p:spPr>
            <p:txBody>
              <a:bodyPr/>
              <a:lstStyle/>
              <a:p>
                <a:endParaRPr lang="en-US"/>
              </a:p>
            </p:txBody>
          </p:sp>
          <p:grpSp>
            <p:nvGrpSpPr>
              <p:cNvPr id="331" name="Group 308"/>
              <p:cNvGrpSpPr>
                <a:grpSpLocks/>
              </p:cNvGrpSpPr>
              <p:nvPr/>
            </p:nvGrpSpPr>
            <p:grpSpPr bwMode="auto">
              <a:xfrm>
                <a:off x="1247" y="1322"/>
                <a:ext cx="514" cy="484"/>
                <a:chOff x="1247" y="1322"/>
                <a:chExt cx="514" cy="484"/>
              </a:xfrm>
            </p:grpSpPr>
            <p:sp>
              <p:nvSpPr>
                <p:cNvPr id="332" name="Freeform 309"/>
                <p:cNvSpPr>
                  <a:spLocks/>
                </p:cNvSpPr>
                <p:nvPr/>
              </p:nvSpPr>
              <p:spPr bwMode="auto">
                <a:xfrm>
                  <a:off x="1253" y="1377"/>
                  <a:ext cx="502" cy="429"/>
                </a:xfrm>
                <a:custGeom>
                  <a:avLst/>
                  <a:gdLst/>
                  <a:ahLst/>
                  <a:cxnLst>
                    <a:cxn ang="0">
                      <a:pos x="144" y="428"/>
                    </a:cxn>
                    <a:cxn ang="0">
                      <a:pos x="501" y="334"/>
                    </a:cxn>
                    <a:cxn ang="0">
                      <a:pos x="489" y="18"/>
                    </a:cxn>
                    <a:cxn ang="0">
                      <a:pos x="468" y="0"/>
                    </a:cxn>
                    <a:cxn ang="0">
                      <a:pos x="144" y="86"/>
                    </a:cxn>
                    <a:cxn ang="0">
                      <a:pos x="68" y="46"/>
                    </a:cxn>
                    <a:cxn ang="0">
                      <a:pos x="0" y="88"/>
                    </a:cxn>
                    <a:cxn ang="0">
                      <a:pos x="31" y="340"/>
                    </a:cxn>
                    <a:cxn ang="0">
                      <a:pos x="144" y="428"/>
                    </a:cxn>
                  </a:cxnLst>
                  <a:rect l="0" t="0" r="r" b="b"/>
                  <a:pathLst>
                    <a:path w="502" h="429">
                      <a:moveTo>
                        <a:pt x="144" y="428"/>
                      </a:moveTo>
                      <a:lnTo>
                        <a:pt x="501" y="334"/>
                      </a:lnTo>
                      <a:lnTo>
                        <a:pt x="489" y="18"/>
                      </a:lnTo>
                      <a:lnTo>
                        <a:pt x="468" y="0"/>
                      </a:lnTo>
                      <a:lnTo>
                        <a:pt x="144" y="86"/>
                      </a:lnTo>
                      <a:lnTo>
                        <a:pt x="68" y="46"/>
                      </a:lnTo>
                      <a:lnTo>
                        <a:pt x="0" y="88"/>
                      </a:lnTo>
                      <a:lnTo>
                        <a:pt x="31" y="340"/>
                      </a:lnTo>
                      <a:lnTo>
                        <a:pt x="144" y="428"/>
                      </a:lnTo>
                    </a:path>
                  </a:pathLst>
                </a:custGeom>
                <a:solidFill>
                  <a:srgbClr val="969696"/>
                </a:solidFill>
                <a:ln w="9525" cap="rnd">
                  <a:noFill/>
                  <a:round/>
                  <a:headEnd/>
                  <a:tailEnd/>
                </a:ln>
                <a:effectLst/>
              </p:spPr>
              <p:txBody>
                <a:bodyPr/>
                <a:lstStyle/>
                <a:p>
                  <a:endParaRPr lang="en-US"/>
                </a:p>
              </p:txBody>
            </p:sp>
            <p:sp>
              <p:nvSpPr>
                <p:cNvPr id="333" name="Freeform 310"/>
                <p:cNvSpPr>
                  <a:spLocks/>
                </p:cNvSpPr>
                <p:nvPr/>
              </p:nvSpPr>
              <p:spPr bwMode="auto">
                <a:xfrm>
                  <a:off x="1247" y="1360"/>
                  <a:ext cx="514" cy="435"/>
                </a:xfrm>
                <a:custGeom>
                  <a:avLst/>
                  <a:gdLst/>
                  <a:ahLst/>
                  <a:cxnLst>
                    <a:cxn ang="0">
                      <a:pos x="87" y="388"/>
                    </a:cxn>
                    <a:cxn ang="0">
                      <a:pos x="160" y="434"/>
                    </a:cxn>
                    <a:cxn ang="0">
                      <a:pos x="513" y="333"/>
                    </a:cxn>
                    <a:cxn ang="0">
                      <a:pos x="501" y="18"/>
                    </a:cxn>
                    <a:cxn ang="0">
                      <a:pos x="480" y="0"/>
                    </a:cxn>
                    <a:cxn ang="0">
                      <a:pos x="157" y="86"/>
                    </a:cxn>
                    <a:cxn ang="0">
                      <a:pos x="81" y="46"/>
                    </a:cxn>
                    <a:cxn ang="0">
                      <a:pos x="9" y="75"/>
                    </a:cxn>
                    <a:cxn ang="0">
                      <a:pos x="0" y="86"/>
                    </a:cxn>
                    <a:cxn ang="0">
                      <a:pos x="0" y="301"/>
                    </a:cxn>
                    <a:cxn ang="0">
                      <a:pos x="87" y="388"/>
                    </a:cxn>
                  </a:cxnLst>
                  <a:rect l="0" t="0" r="r" b="b"/>
                  <a:pathLst>
                    <a:path w="514" h="435">
                      <a:moveTo>
                        <a:pt x="87" y="388"/>
                      </a:moveTo>
                      <a:lnTo>
                        <a:pt x="160" y="434"/>
                      </a:lnTo>
                      <a:lnTo>
                        <a:pt x="513" y="333"/>
                      </a:lnTo>
                      <a:lnTo>
                        <a:pt x="501" y="18"/>
                      </a:lnTo>
                      <a:lnTo>
                        <a:pt x="480" y="0"/>
                      </a:lnTo>
                      <a:lnTo>
                        <a:pt x="157" y="86"/>
                      </a:lnTo>
                      <a:lnTo>
                        <a:pt x="81" y="46"/>
                      </a:lnTo>
                      <a:lnTo>
                        <a:pt x="9" y="75"/>
                      </a:lnTo>
                      <a:lnTo>
                        <a:pt x="0" y="86"/>
                      </a:lnTo>
                      <a:lnTo>
                        <a:pt x="0" y="301"/>
                      </a:lnTo>
                      <a:lnTo>
                        <a:pt x="87" y="388"/>
                      </a:lnTo>
                    </a:path>
                  </a:pathLst>
                </a:custGeom>
                <a:solidFill>
                  <a:srgbClr val="DDDDDD"/>
                </a:solidFill>
                <a:ln w="9525" cap="rnd">
                  <a:noFill/>
                  <a:round/>
                  <a:headEnd/>
                  <a:tailEnd/>
                </a:ln>
                <a:effectLst/>
              </p:spPr>
              <p:txBody>
                <a:bodyPr/>
                <a:lstStyle/>
                <a:p>
                  <a:endParaRPr lang="en-US"/>
                </a:p>
              </p:txBody>
            </p:sp>
            <p:sp>
              <p:nvSpPr>
                <p:cNvPr id="334" name="Freeform 311"/>
                <p:cNvSpPr>
                  <a:spLocks/>
                </p:cNvSpPr>
                <p:nvPr/>
              </p:nvSpPr>
              <p:spPr bwMode="auto">
                <a:xfrm>
                  <a:off x="1254" y="1422"/>
                  <a:ext cx="68" cy="296"/>
                </a:xfrm>
                <a:custGeom>
                  <a:avLst/>
                  <a:gdLst/>
                  <a:ahLst/>
                  <a:cxnLst>
                    <a:cxn ang="0">
                      <a:pos x="0" y="230"/>
                    </a:cxn>
                    <a:cxn ang="0">
                      <a:pos x="1" y="28"/>
                    </a:cxn>
                    <a:cxn ang="0">
                      <a:pos x="67" y="0"/>
                    </a:cxn>
                    <a:cxn ang="0">
                      <a:pos x="65" y="295"/>
                    </a:cxn>
                    <a:cxn ang="0">
                      <a:pos x="0" y="230"/>
                    </a:cxn>
                  </a:cxnLst>
                  <a:rect l="0" t="0" r="r" b="b"/>
                  <a:pathLst>
                    <a:path w="68" h="296">
                      <a:moveTo>
                        <a:pt x="0" y="230"/>
                      </a:moveTo>
                      <a:lnTo>
                        <a:pt x="1" y="28"/>
                      </a:lnTo>
                      <a:lnTo>
                        <a:pt x="67" y="0"/>
                      </a:lnTo>
                      <a:lnTo>
                        <a:pt x="65" y="295"/>
                      </a:lnTo>
                      <a:lnTo>
                        <a:pt x="0" y="230"/>
                      </a:lnTo>
                    </a:path>
                  </a:pathLst>
                </a:custGeom>
                <a:solidFill>
                  <a:srgbClr val="B2B2B2"/>
                </a:solidFill>
                <a:ln w="9525" cap="rnd">
                  <a:noFill/>
                  <a:round/>
                  <a:headEnd/>
                  <a:tailEnd/>
                </a:ln>
                <a:effectLst/>
              </p:spPr>
              <p:txBody>
                <a:bodyPr/>
                <a:lstStyle/>
                <a:p>
                  <a:endParaRPr lang="en-US"/>
                </a:p>
              </p:txBody>
            </p:sp>
            <p:sp>
              <p:nvSpPr>
                <p:cNvPr id="335" name="Freeform 312"/>
                <p:cNvSpPr>
                  <a:spLocks/>
                </p:cNvSpPr>
                <p:nvPr/>
              </p:nvSpPr>
              <p:spPr bwMode="auto">
                <a:xfrm>
                  <a:off x="1339" y="1430"/>
                  <a:ext cx="60" cy="345"/>
                </a:xfrm>
                <a:custGeom>
                  <a:avLst/>
                  <a:gdLst/>
                  <a:ahLst/>
                  <a:cxnLst>
                    <a:cxn ang="0">
                      <a:pos x="0" y="309"/>
                    </a:cxn>
                    <a:cxn ang="0">
                      <a:pos x="59" y="344"/>
                    </a:cxn>
                    <a:cxn ang="0">
                      <a:pos x="59" y="31"/>
                    </a:cxn>
                    <a:cxn ang="0">
                      <a:pos x="4" y="0"/>
                    </a:cxn>
                    <a:cxn ang="0">
                      <a:pos x="0" y="309"/>
                    </a:cxn>
                  </a:cxnLst>
                  <a:rect l="0" t="0" r="r" b="b"/>
                  <a:pathLst>
                    <a:path w="60" h="345">
                      <a:moveTo>
                        <a:pt x="0" y="309"/>
                      </a:moveTo>
                      <a:lnTo>
                        <a:pt x="59" y="344"/>
                      </a:lnTo>
                      <a:lnTo>
                        <a:pt x="59" y="31"/>
                      </a:lnTo>
                      <a:lnTo>
                        <a:pt x="4" y="0"/>
                      </a:lnTo>
                      <a:lnTo>
                        <a:pt x="0" y="309"/>
                      </a:lnTo>
                    </a:path>
                  </a:pathLst>
                </a:custGeom>
                <a:solidFill>
                  <a:srgbClr val="B2B2B2"/>
                </a:solidFill>
                <a:ln w="9525" cap="rnd">
                  <a:noFill/>
                  <a:round/>
                  <a:headEnd/>
                  <a:tailEnd/>
                </a:ln>
                <a:effectLst/>
              </p:spPr>
              <p:txBody>
                <a:bodyPr/>
                <a:lstStyle/>
                <a:p>
                  <a:endParaRPr lang="en-US"/>
                </a:p>
              </p:txBody>
            </p:sp>
            <p:sp>
              <p:nvSpPr>
                <p:cNvPr id="336" name="Freeform 313"/>
                <p:cNvSpPr>
                  <a:spLocks/>
                </p:cNvSpPr>
                <p:nvPr/>
              </p:nvSpPr>
              <p:spPr bwMode="auto">
                <a:xfrm>
                  <a:off x="1457" y="1414"/>
                  <a:ext cx="259" cy="322"/>
                </a:xfrm>
                <a:custGeom>
                  <a:avLst/>
                  <a:gdLst/>
                  <a:ahLst/>
                  <a:cxnLst>
                    <a:cxn ang="0">
                      <a:pos x="258" y="253"/>
                    </a:cxn>
                    <a:cxn ang="0">
                      <a:pos x="0" y="321"/>
                    </a:cxn>
                    <a:cxn ang="0">
                      <a:pos x="0" y="68"/>
                    </a:cxn>
                    <a:cxn ang="0">
                      <a:pos x="250" y="0"/>
                    </a:cxn>
                    <a:cxn ang="0">
                      <a:pos x="258" y="253"/>
                    </a:cxn>
                  </a:cxnLst>
                  <a:rect l="0" t="0" r="r" b="b"/>
                  <a:pathLst>
                    <a:path w="259" h="322">
                      <a:moveTo>
                        <a:pt x="258" y="253"/>
                      </a:moveTo>
                      <a:lnTo>
                        <a:pt x="0" y="321"/>
                      </a:lnTo>
                      <a:lnTo>
                        <a:pt x="0" y="68"/>
                      </a:lnTo>
                      <a:lnTo>
                        <a:pt x="250" y="0"/>
                      </a:lnTo>
                      <a:lnTo>
                        <a:pt x="258" y="253"/>
                      </a:lnTo>
                    </a:path>
                  </a:pathLst>
                </a:custGeom>
                <a:solidFill>
                  <a:srgbClr val="032896"/>
                </a:solidFill>
                <a:ln w="9525" cap="rnd">
                  <a:noFill/>
                  <a:round/>
                  <a:headEnd/>
                  <a:tailEnd/>
                </a:ln>
                <a:effectLst/>
              </p:spPr>
              <p:txBody>
                <a:bodyPr/>
                <a:lstStyle/>
                <a:p>
                  <a:endParaRPr lang="en-US"/>
                </a:p>
              </p:txBody>
            </p:sp>
            <p:sp>
              <p:nvSpPr>
                <p:cNvPr id="337" name="Freeform 314"/>
                <p:cNvSpPr>
                  <a:spLocks/>
                </p:cNvSpPr>
                <p:nvPr/>
              </p:nvSpPr>
              <p:spPr bwMode="auto">
                <a:xfrm>
                  <a:off x="1328" y="1322"/>
                  <a:ext cx="400" cy="126"/>
                </a:xfrm>
                <a:custGeom>
                  <a:avLst/>
                  <a:gdLst/>
                  <a:ahLst/>
                  <a:cxnLst>
                    <a:cxn ang="0">
                      <a:pos x="323" y="0"/>
                    </a:cxn>
                    <a:cxn ang="0">
                      <a:pos x="399" y="38"/>
                    </a:cxn>
                    <a:cxn ang="0">
                      <a:pos x="75" y="125"/>
                    </a:cxn>
                    <a:cxn ang="0">
                      <a:pos x="0" y="87"/>
                    </a:cxn>
                    <a:cxn ang="0">
                      <a:pos x="323" y="0"/>
                    </a:cxn>
                  </a:cxnLst>
                  <a:rect l="0" t="0" r="r" b="b"/>
                  <a:pathLst>
                    <a:path w="400" h="126">
                      <a:moveTo>
                        <a:pt x="323" y="0"/>
                      </a:moveTo>
                      <a:lnTo>
                        <a:pt x="399" y="38"/>
                      </a:lnTo>
                      <a:lnTo>
                        <a:pt x="75" y="125"/>
                      </a:lnTo>
                      <a:lnTo>
                        <a:pt x="0" y="87"/>
                      </a:lnTo>
                      <a:lnTo>
                        <a:pt x="323" y="0"/>
                      </a:lnTo>
                    </a:path>
                  </a:pathLst>
                </a:custGeom>
                <a:solidFill>
                  <a:srgbClr val="B2B2B2"/>
                </a:solidFill>
                <a:ln w="9525" cap="rnd">
                  <a:noFill/>
                  <a:round/>
                  <a:headEnd/>
                  <a:tailEnd/>
                </a:ln>
                <a:effectLst/>
              </p:spPr>
              <p:txBody>
                <a:bodyPr/>
                <a:lstStyle/>
                <a:p>
                  <a:endParaRPr lang="en-US"/>
                </a:p>
              </p:txBody>
            </p:sp>
          </p:grpSp>
        </p:grpSp>
      </p:grpSp>
      <p:grpSp>
        <p:nvGrpSpPr>
          <p:cNvPr id="354" name="Group 315"/>
          <p:cNvGrpSpPr>
            <a:grpSpLocks/>
          </p:cNvGrpSpPr>
          <p:nvPr/>
        </p:nvGrpSpPr>
        <p:grpSpPr bwMode="auto">
          <a:xfrm>
            <a:off x="2887587" y="2788339"/>
            <a:ext cx="1233487" cy="928688"/>
            <a:chOff x="1007" y="2152"/>
            <a:chExt cx="777" cy="585"/>
          </a:xfrm>
        </p:grpSpPr>
        <p:sp>
          <p:nvSpPr>
            <p:cNvPr id="355" name="Freeform 316"/>
            <p:cNvSpPr>
              <a:spLocks/>
            </p:cNvSpPr>
            <p:nvPr/>
          </p:nvSpPr>
          <p:spPr bwMode="auto">
            <a:xfrm>
              <a:off x="1007" y="2156"/>
              <a:ext cx="526" cy="409"/>
            </a:xfrm>
            <a:custGeom>
              <a:avLst/>
              <a:gdLst/>
              <a:ahLst/>
              <a:cxnLst>
                <a:cxn ang="0">
                  <a:pos x="525" y="296"/>
                </a:cxn>
                <a:cxn ang="0">
                  <a:pos x="436" y="0"/>
                </a:cxn>
                <a:cxn ang="0">
                  <a:pos x="0" y="111"/>
                </a:cxn>
                <a:cxn ang="0">
                  <a:pos x="88" y="408"/>
                </a:cxn>
                <a:cxn ang="0">
                  <a:pos x="525" y="296"/>
                </a:cxn>
              </a:cxnLst>
              <a:rect l="0" t="0" r="r" b="b"/>
              <a:pathLst>
                <a:path w="526" h="409">
                  <a:moveTo>
                    <a:pt x="525" y="296"/>
                  </a:moveTo>
                  <a:lnTo>
                    <a:pt x="436" y="0"/>
                  </a:lnTo>
                  <a:lnTo>
                    <a:pt x="0" y="111"/>
                  </a:lnTo>
                  <a:lnTo>
                    <a:pt x="88" y="408"/>
                  </a:lnTo>
                  <a:lnTo>
                    <a:pt x="525" y="296"/>
                  </a:lnTo>
                </a:path>
              </a:pathLst>
            </a:custGeom>
            <a:solidFill>
              <a:srgbClr val="7F7F7F"/>
            </a:solidFill>
            <a:ln w="9525" cap="rnd">
              <a:noFill/>
              <a:round/>
              <a:headEnd/>
              <a:tailEnd/>
            </a:ln>
            <a:effectLst/>
          </p:spPr>
          <p:txBody>
            <a:bodyPr/>
            <a:lstStyle/>
            <a:p>
              <a:endParaRPr lang="en-US"/>
            </a:p>
          </p:txBody>
        </p:sp>
        <p:sp>
          <p:nvSpPr>
            <p:cNvPr id="356" name="Freeform 317"/>
            <p:cNvSpPr>
              <a:spLocks/>
            </p:cNvSpPr>
            <p:nvPr/>
          </p:nvSpPr>
          <p:spPr bwMode="auto">
            <a:xfrm>
              <a:off x="1022" y="2152"/>
              <a:ext cx="526" cy="410"/>
            </a:xfrm>
            <a:custGeom>
              <a:avLst/>
              <a:gdLst/>
              <a:ahLst/>
              <a:cxnLst>
                <a:cxn ang="0">
                  <a:pos x="525" y="297"/>
                </a:cxn>
                <a:cxn ang="0">
                  <a:pos x="436" y="0"/>
                </a:cxn>
                <a:cxn ang="0">
                  <a:pos x="0" y="111"/>
                </a:cxn>
                <a:cxn ang="0">
                  <a:pos x="88" y="409"/>
                </a:cxn>
                <a:cxn ang="0">
                  <a:pos x="525" y="297"/>
                </a:cxn>
              </a:cxnLst>
              <a:rect l="0" t="0" r="r" b="b"/>
              <a:pathLst>
                <a:path w="526" h="410">
                  <a:moveTo>
                    <a:pt x="525" y="297"/>
                  </a:moveTo>
                  <a:lnTo>
                    <a:pt x="436" y="0"/>
                  </a:lnTo>
                  <a:lnTo>
                    <a:pt x="0" y="111"/>
                  </a:lnTo>
                  <a:lnTo>
                    <a:pt x="88" y="409"/>
                  </a:lnTo>
                  <a:lnTo>
                    <a:pt x="525" y="297"/>
                  </a:lnTo>
                </a:path>
              </a:pathLst>
            </a:custGeom>
            <a:solidFill>
              <a:srgbClr val="DDDDDD"/>
            </a:solidFill>
            <a:ln w="9525" cap="rnd">
              <a:noFill/>
              <a:round/>
              <a:headEnd/>
              <a:tailEnd/>
            </a:ln>
            <a:effectLst/>
          </p:spPr>
          <p:txBody>
            <a:bodyPr/>
            <a:lstStyle/>
            <a:p>
              <a:endParaRPr lang="en-US"/>
            </a:p>
          </p:txBody>
        </p:sp>
        <p:sp>
          <p:nvSpPr>
            <p:cNvPr id="357" name="Freeform 318"/>
            <p:cNvSpPr>
              <a:spLocks/>
            </p:cNvSpPr>
            <p:nvPr/>
          </p:nvSpPr>
          <p:spPr bwMode="auto">
            <a:xfrm>
              <a:off x="1113" y="2495"/>
              <a:ext cx="671" cy="242"/>
            </a:xfrm>
            <a:custGeom>
              <a:avLst/>
              <a:gdLst/>
              <a:ahLst/>
              <a:cxnLst>
                <a:cxn ang="0">
                  <a:pos x="670" y="129"/>
                </a:cxn>
                <a:cxn ang="0">
                  <a:pos x="669" y="83"/>
                </a:cxn>
                <a:cxn ang="0">
                  <a:pos x="436" y="0"/>
                </a:cxn>
                <a:cxn ang="0">
                  <a:pos x="0" y="65"/>
                </a:cxn>
                <a:cxn ang="0">
                  <a:pos x="0" y="111"/>
                </a:cxn>
                <a:cxn ang="0">
                  <a:pos x="232" y="241"/>
                </a:cxn>
                <a:cxn ang="0">
                  <a:pos x="670" y="129"/>
                </a:cxn>
              </a:cxnLst>
              <a:rect l="0" t="0" r="r" b="b"/>
              <a:pathLst>
                <a:path w="671" h="242">
                  <a:moveTo>
                    <a:pt x="670" y="129"/>
                  </a:moveTo>
                  <a:lnTo>
                    <a:pt x="669" y="83"/>
                  </a:lnTo>
                  <a:lnTo>
                    <a:pt x="436" y="0"/>
                  </a:lnTo>
                  <a:lnTo>
                    <a:pt x="0" y="65"/>
                  </a:lnTo>
                  <a:lnTo>
                    <a:pt x="0" y="111"/>
                  </a:lnTo>
                  <a:lnTo>
                    <a:pt x="232" y="241"/>
                  </a:lnTo>
                  <a:lnTo>
                    <a:pt x="670" y="129"/>
                  </a:lnTo>
                </a:path>
              </a:pathLst>
            </a:custGeom>
            <a:solidFill>
              <a:srgbClr val="DDDDDD"/>
            </a:solidFill>
            <a:ln w="9525" cap="rnd">
              <a:noFill/>
              <a:round/>
              <a:headEnd/>
              <a:tailEnd/>
            </a:ln>
            <a:effectLst/>
          </p:spPr>
          <p:txBody>
            <a:bodyPr/>
            <a:lstStyle/>
            <a:p>
              <a:endParaRPr lang="en-US"/>
            </a:p>
          </p:txBody>
        </p:sp>
        <p:sp>
          <p:nvSpPr>
            <p:cNvPr id="358" name="Freeform 319"/>
            <p:cNvSpPr>
              <a:spLocks/>
            </p:cNvSpPr>
            <p:nvPr/>
          </p:nvSpPr>
          <p:spPr bwMode="auto">
            <a:xfrm>
              <a:off x="1111" y="2561"/>
              <a:ext cx="235" cy="176"/>
            </a:xfrm>
            <a:custGeom>
              <a:avLst/>
              <a:gdLst/>
              <a:ahLst/>
              <a:cxnLst>
                <a:cxn ang="0">
                  <a:pos x="0" y="45"/>
                </a:cxn>
                <a:cxn ang="0">
                  <a:pos x="0" y="0"/>
                </a:cxn>
                <a:cxn ang="0">
                  <a:pos x="234" y="129"/>
                </a:cxn>
                <a:cxn ang="0">
                  <a:pos x="234" y="175"/>
                </a:cxn>
                <a:cxn ang="0">
                  <a:pos x="0" y="45"/>
                </a:cxn>
              </a:cxnLst>
              <a:rect l="0" t="0" r="r" b="b"/>
              <a:pathLst>
                <a:path w="235" h="176">
                  <a:moveTo>
                    <a:pt x="0" y="45"/>
                  </a:moveTo>
                  <a:lnTo>
                    <a:pt x="0" y="0"/>
                  </a:lnTo>
                  <a:lnTo>
                    <a:pt x="234" y="129"/>
                  </a:lnTo>
                  <a:lnTo>
                    <a:pt x="234" y="175"/>
                  </a:lnTo>
                  <a:lnTo>
                    <a:pt x="0" y="45"/>
                  </a:lnTo>
                </a:path>
              </a:pathLst>
            </a:custGeom>
            <a:solidFill>
              <a:srgbClr val="777777"/>
            </a:solidFill>
            <a:ln w="9525" cap="rnd">
              <a:noFill/>
              <a:round/>
              <a:headEnd/>
              <a:tailEnd/>
            </a:ln>
            <a:effectLst/>
          </p:spPr>
          <p:txBody>
            <a:bodyPr/>
            <a:lstStyle/>
            <a:p>
              <a:endParaRPr lang="en-US"/>
            </a:p>
          </p:txBody>
        </p:sp>
        <p:sp>
          <p:nvSpPr>
            <p:cNvPr id="359" name="Freeform 320"/>
            <p:cNvSpPr>
              <a:spLocks/>
            </p:cNvSpPr>
            <p:nvPr/>
          </p:nvSpPr>
          <p:spPr bwMode="auto">
            <a:xfrm>
              <a:off x="1112" y="2449"/>
              <a:ext cx="670" cy="242"/>
            </a:xfrm>
            <a:custGeom>
              <a:avLst/>
              <a:gdLst/>
              <a:ahLst/>
              <a:cxnLst>
                <a:cxn ang="0">
                  <a:pos x="669" y="129"/>
                </a:cxn>
                <a:cxn ang="0">
                  <a:pos x="436" y="0"/>
                </a:cxn>
                <a:cxn ang="0">
                  <a:pos x="0" y="111"/>
                </a:cxn>
                <a:cxn ang="0">
                  <a:pos x="232" y="241"/>
                </a:cxn>
                <a:cxn ang="0">
                  <a:pos x="669" y="129"/>
                </a:cxn>
              </a:cxnLst>
              <a:rect l="0" t="0" r="r" b="b"/>
              <a:pathLst>
                <a:path w="670" h="242">
                  <a:moveTo>
                    <a:pt x="669" y="129"/>
                  </a:moveTo>
                  <a:lnTo>
                    <a:pt x="436" y="0"/>
                  </a:lnTo>
                  <a:lnTo>
                    <a:pt x="0" y="111"/>
                  </a:lnTo>
                  <a:lnTo>
                    <a:pt x="232" y="241"/>
                  </a:lnTo>
                  <a:lnTo>
                    <a:pt x="669" y="129"/>
                  </a:lnTo>
                </a:path>
              </a:pathLst>
            </a:custGeom>
            <a:solidFill>
              <a:srgbClr val="989898"/>
            </a:solidFill>
            <a:ln w="9525" cap="rnd">
              <a:noFill/>
              <a:round/>
              <a:headEnd/>
              <a:tailEnd/>
            </a:ln>
            <a:effectLst/>
          </p:spPr>
          <p:txBody>
            <a:bodyPr/>
            <a:lstStyle/>
            <a:p>
              <a:endParaRPr lang="en-US"/>
            </a:p>
          </p:txBody>
        </p:sp>
        <p:sp>
          <p:nvSpPr>
            <p:cNvPr id="360" name="Freeform 321"/>
            <p:cNvSpPr>
              <a:spLocks/>
            </p:cNvSpPr>
            <p:nvPr/>
          </p:nvSpPr>
          <p:spPr bwMode="auto">
            <a:xfrm>
              <a:off x="1065" y="2189"/>
              <a:ext cx="440" cy="331"/>
            </a:xfrm>
            <a:custGeom>
              <a:avLst/>
              <a:gdLst/>
              <a:ahLst/>
              <a:cxnLst>
                <a:cxn ang="0">
                  <a:pos x="439" y="235"/>
                </a:cxn>
                <a:cxn ang="0">
                  <a:pos x="370" y="0"/>
                </a:cxn>
                <a:cxn ang="0">
                  <a:pos x="0" y="94"/>
                </a:cxn>
                <a:cxn ang="0">
                  <a:pos x="67" y="330"/>
                </a:cxn>
                <a:cxn ang="0">
                  <a:pos x="439" y="235"/>
                </a:cxn>
              </a:cxnLst>
              <a:rect l="0" t="0" r="r" b="b"/>
              <a:pathLst>
                <a:path w="440" h="331">
                  <a:moveTo>
                    <a:pt x="439" y="235"/>
                  </a:moveTo>
                  <a:lnTo>
                    <a:pt x="370" y="0"/>
                  </a:lnTo>
                  <a:lnTo>
                    <a:pt x="0" y="94"/>
                  </a:lnTo>
                  <a:lnTo>
                    <a:pt x="67" y="330"/>
                  </a:lnTo>
                  <a:lnTo>
                    <a:pt x="439" y="235"/>
                  </a:lnTo>
                </a:path>
              </a:pathLst>
            </a:custGeom>
            <a:solidFill>
              <a:srgbClr val="032896"/>
            </a:solidFill>
            <a:ln w="9525" cap="rnd">
              <a:noFill/>
              <a:round/>
              <a:headEnd/>
              <a:tailEnd/>
            </a:ln>
            <a:effectLst/>
          </p:spPr>
          <p:txBody>
            <a:bodyPr/>
            <a:lstStyle/>
            <a:p>
              <a:endParaRPr lang="en-US"/>
            </a:p>
          </p:txBody>
        </p:sp>
        <p:sp>
          <p:nvSpPr>
            <p:cNvPr id="361" name="Freeform 322"/>
            <p:cNvSpPr>
              <a:spLocks/>
            </p:cNvSpPr>
            <p:nvPr/>
          </p:nvSpPr>
          <p:spPr bwMode="auto">
            <a:xfrm>
              <a:off x="1166" y="2471"/>
              <a:ext cx="518" cy="178"/>
            </a:xfrm>
            <a:custGeom>
              <a:avLst/>
              <a:gdLst/>
              <a:ahLst/>
              <a:cxnLst>
                <a:cxn ang="0">
                  <a:pos x="517" y="81"/>
                </a:cxn>
                <a:cxn ang="0">
                  <a:pos x="370" y="0"/>
                </a:cxn>
                <a:cxn ang="0">
                  <a:pos x="0" y="95"/>
                </a:cxn>
                <a:cxn ang="0">
                  <a:pos x="146" y="177"/>
                </a:cxn>
                <a:cxn ang="0">
                  <a:pos x="517" y="81"/>
                </a:cxn>
              </a:cxnLst>
              <a:rect l="0" t="0" r="r" b="b"/>
              <a:pathLst>
                <a:path w="518" h="178">
                  <a:moveTo>
                    <a:pt x="517" y="81"/>
                  </a:moveTo>
                  <a:lnTo>
                    <a:pt x="370" y="0"/>
                  </a:lnTo>
                  <a:lnTo>
                    <a:pt x="0" y="95"/>
                  </a:lnTo>
                  <a:lnTo>
                    <a:pt x="146" y="177"/>
                  </a:lnTo>
                  <a:lnTo>
                    <a:pt x="517" y="81"/>
                  </a:lnTo>
                </a:path>
              </a:pathLst>
            </a:custGeom>
            <a:solidFill>
              <a:srgbClr val="B2B2B2"/>
            </a:solidFill>
            <a:ln w="9525" cap="rnd">
              <a:noFill/>
              <a:round/>
              <a:headEnd/>
              <a:tailEnd/>
            </a:ln>
            <a:effectLst/>
          </p:spPr>
          <p:txBody>
            <a:bodyPr/>
            <a:lstStyle/>
            <a:p>
              <a:endParaRPr lang="en-US"/>
            </a:p>
          </p:txBody>
        </p:sp>
        <p:sp>
          <p:nvSpPr>
            <p:cNvPr id="362" name="Freeform 323"/>
            <p:cNvSpPr>
              <a:spLocks/>
            </p:cNvSpPr>
            <p:nvPr/>
          </p:nvSpPr>
          <p:spPr bwMode="auto">
            <a:xfrm>
              <a:off x="1455" y="2600"/>
              <a:ext cx="124" cy="42"/>
            </a:xfrm>
            <a:custGeom>
              <a:avLst/>
              <a:gdLst/>
              <a:ahLst/>
              <a:cxnLst>
                <a:cxn ang="0">
                  <a:pos x="123" y="17"/>
                </a:cxn>
                <a:cxn ang="0">
                  <a:pos x="92" y="0"/>
                </a:cxn>
                <a:cxn ang="0">
                  <a:pos x="0" y="23"/>
                </a:cxn>
                <a:cxn ang="0">
                  <a:pos x="30" y="41"/>
                </a:cxn>
                <a:cxn ang="0">
                  <a:pos x="123" y="17"/>
                </a:cxn>
              </a:cxnLst>
              <a:rect l="0" t="0" r="r" b="b"/>
              <a:pathLst>
                <a:path w="124" h="42">
                  <a:moveTo>
                    <a:pt x="123" y="17"/>
                  </a:moveTo>
                  <a:lnTo>
                    <a:pt x="92" y="0"/>
                  </a:lnTo>
                  <a:lnTo>
                    <a:pt x="0" y="23"/>
                  </a:lnTo>
                  <a:lnTo>
                    <a:pt x="30" y="41"/>
                  </a:lnTo>
                  <a:lnTo>
                    <a:pt x="123" y="17"/>
                  </a:lnTo>
                </a:path>
              </a:pathLst>
            </a:custGeom>
            <a:solidFill>
              <a:srgbClr val="666666"/>
            </a:solidFill>
            <a:ln w="9525" cap="rnd">
              <a:noFill/>
              <a:round/>
              <a:headEnd/>
              <a:tailEnd/>
            </a:ln>
            <a:effectLst/>
          </p:spPr>
          <p:txBody>
            <a:bodyPr/>
            <a:lstStyle/>
            <a:p>
              <a:endParaRPr lang="en-US"/>
            </a:p>
          </p:txBody>
        </p:sp>
      </p:grpSp>
      <p:grpSp>
        <p:nvGrpSpPr>
          <p:cNvPr id="363" name="Group 324"/>
          <p:cNvGrpSpPr>
            <a:grpSpLocks/>
          </p:cNvGrpSpPr>
          <p:nvPr/>
        </p:nvGrpSpPr>
        <p:grpSpPr bwMode="auto">
          <a:xfrm>
            <a:off x="2150987" y="4283764"/>
            <a:ext cx="1009650" cy="1287463"/>
            <a:chOff x="543" y="3094"/>
            <a:chExt cx="636" cy="811"/>
          </a:xfrm>
        </p:grpSpPr>
        <p:sp>
          <p:nvSpPr>
            <p:cNvPr id="364" name="Freeform 325"/>
            <p:cNvSpPr>
              <a:spLocks/>
            </p:cNvSpPr>
            <p:nvPr/>
          </p:nvSpPr>
          <p:spPr bwMode="auto">
            <a:xfrm>
              <a:off x="724" y="3178"/>
              <a:ext cx="432" cy="727"/>
            </a:xfrm>
            <a:custGeom>
              <a:avLst/>
              <a:gdLst/>
              <a:ahLst/>
              <a:cxnLst>
                <a:cxn ang="0">
                  <a:pos x="0" y="115"/>
                </a:cxn>
                <a:cxn ang="0">
                  <a:pos x="0" y="726"/>
                </a:cxn>
                <a:cxn ang="0">
                  <a:pos x="431" y="610"/>
                </a:cxn>
                <a:cxn ang="0">
                  <a:pos x="431" y="0"/>
                </a:cxn>
                <a:cxn ang="0">
                  <a:pos x="0" y="115"/>
                </a:cxn>
              </a:cxnLst>
              <a:rect l="0" t="0" r="r" b="b"/>
              <a:pathLst>
                <a:path w="432" h="727">
                  <a:moveTo>
                    <a:pt x="0" y="115"/>
                  </a:moveTo>
                  <a:lnTo>
                    <a:pt x="0" y="726"/>
                  </a:lnTo>
                  <a:lnTo>
                    <a:pt x="431" y="610"/>
                  </a:lnTo>
                  <a:lnTo>
                    <a:pt x="431" y="0"/>
                  </a:lnTo>
                  <a:lnTo>
                    <a:pt x="0" y="115"/>
                  </a:lnTo>
                </a:path>
              </a:pathLst>
            </a:custGeom>
            <a:solidFill>
              <a:srgbClr val="4C4C4C"/>
            </a:solidFill>
            <a:ln w="9525" cap="rnd">
              <a:noFill/>
              <a:round/>
              <a:headEnd/>
              <a:tailEnd/>
            </a:ln>
            <a:effectLst/>
          </p:spPr>
          <p:txBody>
            <a:bodyPr/>
            <a:lstStyle/>
            <a:p>
              <a:endParaRPr lang="en-US"/>
            </a:p>
          </p:txBody>
        </p:sp>
        <p:sp>
          <p:nvSpPr>
            <p:cNvPr id="365" name="Freeform 326"/>
            <p:cNvSpPr>
              <a:spLocks/>
            </p:cNvSpPr>
            <p:nvPr/>
          </p:nvSpPr>
          <p:spPr bwMode="auto">
            <a:xfrm>
              <a:off x="724" y="3141"/>
              <a:ext cx="455" cy="732"/>
            </a:xfrm>
            <a:custGeom>
              <a:avLst/>
              <a:gdLst/>
              <a:ahLst/>
              <a:cxnLst>
                <a:cxn ang="0">
                  <a:pos x="0" y="122"/>
                </a:cxn>
                <a:cxn ang="0">
                  <a:pos x="0" y="731"/>
                </a:cxn>
                <a:cxn ang="0">
                  <a:pos x="454" y="609"/>
                </a:cxn>
                <a:cxn ang="0">
                  <a:pos x="454" y="0"/>
                </a:cxn>
                <a:cxn ang="0">
                  <a:pos x="0" y="122"/>
                </a:cxn>
              </a:cxnLst>
              <a:rect l="0" t="0" r="r" b="b"/>
              <a:pathLst>
                <a:path w="455" h="732">
                  <a:moveTo>
                    <a:pt x="0" y="122"/>
                  </a:moveTo>
                  <a:lnTo>
                    <a:pt x="0" y="731"/>
                  </a:lnTo>
                  <a:lnTo>
                    <a:pt x="454" y="609"/>
                  </a:lnTo>
                  <a:lnTo>
                    <a:pt x="454" y="0"/>
                  </a:lnTo>
                  <a:lnTo>
                    <a:pt x="0" y="122"/>
                  </a:lnTo>
                </a:path>
              </a:pathLst>
            </a:custGeom>
            <a:solidFill>
              <a:srgbClr val="D8D8D8"/>
            </a:solidFill>
            <a:ln w="9525" cap="rnd">
              <a:noFill/>
              <a:round/>
              <a:headEnd/>
              <a:tailEnd/>
            </a:ln>
            <a:effectLst/>
          </p:spPr>
          <p:txBody>
            <a:bodyPr/>
            <a:lstStyle/>
            <a:p>
              <a:endParaRPr lang="en-US"/>
            </a:p>
          </p:txBody>
        </p:sp>
        <p:sp>
          <p:nvSpPr>
            <p:cNvPr id="366" name="Freeform 327"/>
            <p:cNvSpPr>
              <a:spLocks/>
            </p:cNvSpPr>
            <p:nvPr/>
          </p:nvSpPr>
          <p:spPr bwMode="auto">
            <a:xfrm>
              <a:off x="544" y="3094"/>
              <a:ext cx="635" cy="170"/>
            </a:xfrm>
            <a:custGeom>
              <a:avLst/>
              <a:gdLst/>
              <a:ahLst/>
              <a:cxnLst>
                <a:cxn ang="0">
                  <a:pos x="0" y="121"/>
                </a:cxn>
                <a:cxn ang="0">
                  <a:pos x="180" y="169"/>
                </a:cxn>
                <a:cxn ang="0">
                  <a:pos x="634" y="46"/>
                </a:cxn>
                <a:cxn ang="0">
                  <a:pos x="454" y="0"/>
                </a:cxn>
                <a:cxn ang="0">
                  <a:pos x="0" y="121"/>
                </a:cxn>
              </a:cxnLst>
              <a:rect l="0" t="0" r="r" b="b"/>
              <a:pathLst>
                <a:path w="635" h="170">
                  <a:moveTo>
                    <a:pt x="0" y="121"/>
                  </a:moveTo>
                  <a:lnTo>
                    <a:pt x="180" y="169"/>
                  </a:lnTo>
                  <a:lnTo>
                    <a:pt x="634" y="46"/>
                  </a:lnTo>
                  <a:lnTo>
                    <a:pt x="454" y="0"/>
                  </a:lnTo>
                  <a:lnTo>
                    <a:pt x="0" y="121"/>
                  </a:lnTo>
                </a:path>
              </a:pathLst>
            </a:custGeom>
            <a:solidFill>
              <a:srgbClr val="B2B2B2"/>
            </a:solidFill>
            <a:ln w="9525" cap="rnd">
              <a:noFill/>
              <a:round/>
              <a:headEnd/>
              <a:tailEnd/>
            </a:ln>
            <a:effectLst/>
          </p:spPr>
          <p:txBody>
            <a:bodyPr/>
            <a:lstStyle/>
            <a:p>
              <a:endParaRPr lang="en-US"/>
            </a:p>
          </p:txBody>
        </p:sp>
        <p:sp>
          <p:nvSpPr>
            <p:cNvPr id="367" name="Freeform 328"/>
            <p:cNvSpPr>
              <a:spLocks/>
            </p:cNvSpPr>
            <p:nvPr/>
          </p:nvSpPr>
          <p:spPr bwMode="auto">
            <a:xfrm>
              <a:off x="1029" y="3176"/>
              <a:ext cx="20" cy="616"/>
            </a:xfrm>
            <a:custGeom>
              <a:avLst/>
              <a:gdLst/>
              <a:ahLst/>
              <a:cxnLst>
                <a:cxn ang="0">
                  <a:pos x="0" y="615"/>
                </a:cxn>
                <a:cxn ang="0">
                  <a:pos x="0" y="5"/>
                </a:cxn>
                <a:cxn ang="0">
                  <a:pos x="19" y="0"/>
                </a:cxn>
                <a:cxn ang="0">
                  <a:pos x="19" y="609"/>
                </a:cxn>
                <a:cxn ang="0">
                  <a:pos x="0" y="615"/>
                </a:cxn>
              </a:cxnLst>
              <a:rect l="0" t="0" r="r" b="b"/>
              <a:pathLst>
                <a:path w="20" h="616">
                  <a:moveTo>
                    <a:pt x="0" y="615"/>
                  </a:moveTo>
                  <a:lnTo>
                    <a:pt x="0" y="5"/>
                  </a:lnTo>
                  <a:lnTo>
                    <a:pt x="19" y="0"/>
                  </a:lnTo>
                  <a:lnTo>
                    <a:pt x="19" y="609"/>
                  </a:lnTo>
                  <a:lnTo>
                    <a:pt x="0" y="615"/>
                  </a:lnTo>
                </a:path>
              </a:pathLst>
            </a:custGeom>
            <a:solidFill>
              <a:srgbClr val="7F7F7F"/>
            </a:solidFill>
            <a:ln w="9525" cap="rnd">
              <a:noFill/>
              <a:round/>
              <a:headEnd/>
              <a:tailEnd/>
            </a:ln>
            <a:effectLst/>
          </p:spPr>
          <p:txBody>
            <a:bodyPr/>
            <a:lstStyle/>
            <a:p>
              <a:endParaRPr lang="en-US"/>
            </a:p>
          </p:txBody>
        </p:sp>
        <p:sp>
          <p:nvSpPr>
            <p:cNvPr id="368" name="Freeform 329"/>
            <p:cNvSpPr>
              <a:spLocks/>
            </p:cNvSpPr>
            <p:nvPr/>
          </p:nvSpPr>
          <p:spPr bwMode="auto">
            <a:xfrm>
              <a:off x="1038" y="3176"/>
              <a:ext cx="17" cy="612"/>
            </a:xfrm>
            <a:custGeom>
              <a:avLst/>
              <a:gdLst/>
              <a:ahLst/>
              <a:cxnLst>
                <a:cxn ang="0">
                  <a:pos x="0" y="611"/>
                </a:cxn>
                <a:cxn ang="0">
                  <a:pos x="0" y="2"/>
                </a:cxn>
                <a:cxn ang="0">
                  <a:pos x="16" y="0"/>
                </a:cxn>
                <a:cxn ang="0">
                  <a:pos x="16" y="609"/>
                </a:cxn>
                <a:cxn ang="0">
                  <a:pos x="0" y="611"/>
                </a:cxn>
              </a:cxnLst>
              <a:rect l="0" t="0" r="r" b="b"/>
              <a:pathLst>
                <a:path w="17" h="612">
                  <a:moveTo>
                    <a:pt x="0" y="611"/>
                  </a:moveTo>
                  <a:lnTo>
                    <a:pt x="0" y="2"/>
                  </a:lnTo>
                  <a:lnTo>
                    <a:pt x="16" y="0"/>
                  </a:lnTo>
                  <a:lnTo>
                    <a:pt x="16" y="609"/>
                  </a:lnTo>
                  <a:lnTo>
                    <a:pt x="0" y="611"/>
                  </a:lnTo>
                </a:path>
              </a:pathLst>
            </a:custGeom>
            <a:solidFill>
              <a:srgbClr val="BFBFBF"/>
            </a:solidFill>
            <a:ln w="9525" cap="rnd">
              <a:noFill/>
              <a:round/>
              <a:headEnd/>
              <a:tailEnd/>
            </a:ln>
            <a:effectLst/>
          </p:spPr>
          <p:txBody>
            <a:bodyPr/>
            <a:lstStyle/>
            <a:p>
              <a:endParaRPr lang="en-US"/>
            </a:p>
          </p:txBody>
        </p:sp>
        <p:sp>
          <p:nvSpPr>
            <p:cNvPr id="369" name="Freeform 330"/>
            <p:cNvSpPr>
              <a:spLocks/>
            </p:cNvSpPr>
            <p:nvPr/>
          </p:nvSpPr>
          <p:spPr bwMode="auto">
            <a:xfrm>
              <a:off x="744" y="3273"/>
              <a:ext cx="22" cy="79"/>
            </a:xfrm>
            <a:custGeom>
              <a:avLst/>
              <a:gdLst/>
              <a:ahLst/>
              <a:cxnLst>
                <a:cxn ang="0">
                  <a:pos x="21" y="71"/>
                </a:cxn>
                <a:cxn ang="0">
                  <a:pos x="21" y="0"/>
                </a:cxn>
                <a:cxn ang="0">
                  <a:pos x="0" y="6"/>
                </a:cxn>
                <a:cxn ang="0">
                  <a:pos x="0" y="78"/>
                </a:cxn>
                <a:cxn ang="0">
                  <a:pos x="21" y="71"/>
                </a:cxn>
              </a:cxnLst>
              <a:rect l="0" t="0" r="r" b="b"/>
              <a:pathLst>
                <a:path w="22" h="79">
                  <a:moveTo>
                    <a:pt x="21" y="71"/>
                  </a:moveTo>
                  <a:lnTo>
                    <a:pt x="21" y="0"/>
                  </a:lnTo>
                  <a:lnTo>
                    <a:pt x="0" y="6"/>
                  </a:lnTo>
                  <a:lnTo>
                    <a:pt x="0" y="78"/>
                  </a:lnTo>
                  <a:lnTo>
                    <a:pt x="21" y="71"/>
                  </a:lnTo>
                </a:path>
              </a:pathLst>
            </a:custGeom>
            <a:solidFill>
              <a:srgbClr val="7F7F7F"/>
            </a:solidFill>
            <a:ln w="9525" cap="rnd">
              <a:noFill/>
              <a:round/>
              <a:headEnd/>
              <a:tailEnd/>
            </a:ln>
            <a:effectLst/>
          </p:spPr>
          <p:txBody>
            <a:bodyPr/>
            <a:lstStyle/>
            <a:p>
              <a:endParaRPr lang="en-US"/>
            </a:p>
          </p:txBody>
        </p:sp>
        <p:sp>
          <p:nvSpPr>
            <p:cNvPr id="370" name="Freeform 331"/>
            <p:cNvSpPr>
              <a:spLocks/>
            </p:cNvSpPr>
            <p:nvPr/>
          </p:nvSpPr>
          <p:spPr bwMode="auto">
            <a:xfrm>
              <a:off x="888" y="3666"/>
              <a:ext cx="120" cy="151"/>
            </a:xfrm>
            <a:custGeom>
              <a:avLst/>
              <a:gdLst/>
              <a:ahLst/>
              <a:cxnLst>
                <a:cxn ang="0">
                  <a:pos x="119" y="117"/>
                </a:cxn>
                <a:cxn ang="0">
                  <a:pos x="119" y="0"/>
                </a:cxn>
                <a:cxn ang="0">
                  <a:pos x="0" y="32"/>
                </a:cxn>
                <a:cxn ang="0">
                  <a:pos x="0" y="150"/>
                </a:cxn>
                <a:cxn ang="0">
                  <a:pos x="119" y="117"/>
                </a:cxn>
              </a:cxnLst>
              <a:rect l="0" t="0" r="r" b="b"/>
              <a:pathLst>
                <a:path w="120" h="151">
                  <a:moveTo>
                    <a:pt x="119" y="117"/>
                  </a:moveTo>
                  <a:lnTo>
                    <a:pt x="119" y="0"/>
                  </a:lnTo>
                  <a:lnTo>
                    <a:pt x="0" y="32"/>
                  </a:lnTo>
                  <a:lnTo>
                    <a:pt x="0" y="150"/>
                  </a:lnTo>
                  <a:lnTo>
                    <a:pt x="119" y="117"/>
                  </a:lnTo>
                </a:path>
              </a:pathLst>
            </a:custGeom>
            <a:solidFill>
              <a:srgbClr val="7F7F7F"/>
            </a:solidFill>
            <a:ln w="9525" cap="rnd">
              <a:noFill/>
              <a:round/>
              <a:headEnd/>
              <a:tailEnd/>
            </a:ln>
            <a:effectLst/>
          </p:spPr>
          <p:txBody>
            <a:bodyPr/>
            <a:lstStyle/>
            <a:p>
              <a:endParaRPr lang="en-US"/>
            </a:p>
          </p:txBody>
        </p:sp>
        <p:sp>
          <p:nvSpPr>
            <p:cNvPr id="371" name="Freeform 332"/>
            <p:cNvSpPr>
              <a:spLocks/>
            </p:cNvSpPr>
            <p:nvPr/>
          </p:nvSpPr>
          <p:spPr bwMode="auto">
            <a:xfrm>
              <a:off x="980" y="3666"/>
              <a:ext cx="28" cy="119"/>
            </a:xfrm>
            <a:custGeom>
              <a:avLst/>
              <a:gdLst/>
              <a:ahLst/>
              <a:cxnLst>
                <a:cxn ang="0">
                  <a:pos x="27" y="118"/>
                </a:cxn>
                <a:cxn ang="0">
                  <a:pos x="27" y="0"/>
                </a:cxn>
                <a:cxn ang="0">
                  <a:pos x="0" y="32"/>
                </a:cxn>
                <a:cxn ang="0">
                  <a:pos x="0" y="106"/>
                </a:cxn>
                <a:cxn ang="0">
                  <a:pos x="27" y="118"/>
                </a:cxn>
              </a:cxnLst>
              <a:rect l="0" t="0" r="r" b="b"/>
              <a:pathLst>
                <a:path w="28" h="119">
                  <a:moveTo>
                    <a:pt x="27" y="118"/>
                  </a:moveTo>
                  <a:lnTo>
                    <a:pt x="27" y="0"/>
                  </a:lnTo>
                  <a:lnTo>
                    <a:pt x="0" y="32"/>
                  </a:lnTo>
                  <a:lnTo>
                    <a:pt x="0" y="106"/>
                  </a:lnTo>
                  <a:lnTo>
                    <a:pt x="27" y="118"/>
                  </a:lnTo>
                </a:path>
              </a:pathLst>
            </a:custGeom>
            <a:solidFill>
              <a:srgbClr val="BFBFBF"/>
            </a:solidFill>
            <a:ln w="9525" cap="rnd">
              <a:noFill/>
              <a:round/>
              <a:headEnd/>
              <a:tailEnd/>
            </a:ln>
            <a:effectLst/>
          </p:spPr>
          <p:txBody>
            <a:bodyPr/>
            <a:lstStyle/>
            <a:p>
              <a:endParaRPr lang="en-US"/>
            </a:p>
          </p:txBody>
        </p:sp>
        <p:sp>
          <p:nvSpPr>
            <p:cNvPr id="372" name="Freeform 333"/>
            <p:cNvSpPr>
              <a:spLocks/>
            </p:cNvSpPr>
            <p:nvPr/>
          </p:nvSpPr>
          <p:spPr bwMode="auto">
            <a:xfrm>
              <a:off x="888" y="3699"/>
              <a:ext cx="27" cy="118"/>
            </a:xfrm>
            <a:custGeom>
              <a:avLst/>
              <a:gdLst/>
              <a:ahLst/>
              <a:cxnLst>
                <a:cxn ang="0">
                  <a:pos x="26" y="85"/>
                </a:cxn>
                <a:cxn ang="0">
                  <a:pos x="26" y="21"/>
                </a:cxn>
                <a:cxn ang="0">
                  <a:pos x="0" y="0"/>
                </a:cxn>
                <a:cxn ang="0">
                  <a:pos x="0" y="117"/>
                </a:cxn>
                <a:cxn ang="0">
                  <a:pos x="26" y="85"/>
                </a:cxn>
              </a:cxnLst>
              <a:rect l="0" t="0" r="r" b="b"/>
              <a:pathLst>
                <a:path w="27" h="118">
                  <a:moveTo>
                    <a:pt x="26" y="85"/>
                  </a:moveTo>
                  <a:lnTo>
                    <a:pt x="26" y="21"/>
                  </a:lnTo>
                  <a:lnTo>
                    <a:pt x="0" y="0"/>
                  </a:lnTo>
                  <a:lnTo>
                    <a:pt x="0" y="117"/>
                  </a:lnTo>
                  <a:lnTo>
                    <a:pt x="26" y="85"/>
                  </a:lnTo>
                </a:path>
              </a:pathLst>
            </a:custGeom>
            <a:solidFill>
              <a:srgbClr val="BFBFBF"/>
            </a:solidFill>
            <a:ln w="9525" cap="rnd">
              <a:noFill/>
              <a:round/>
              <a:headEnd/>
              <a:tailEnd/>
            </a:ln>
            <a:effectLst/>
          </p:spPr>
          <p:txBody>
            <a:bodyPr/>
            <a:lstStyle/>
            <a:p>
              <a:endParaRPr lang="en-US"/>
            </a:p>
          </p:txBody>
        </p:sp>
        <p:sp>
          <p:nvSpPr>
            <p:cNvPr id="373" name="Freeform 334"/>
            <p:cNvSpPr>
              <a:spLocks/>
            </p:cNvSpPr>
            <p:nvPr/>
          </p:nvSpPr>
          <p:spPr bwMode="auto">
            <a:xfrm>
              <a:off x="900" y="3685"/>
              <a:ext cx="92" cy="114"/>
            </a:xfrm>
            <a:custGeom>
              <a:avLst/>
              <a:gdLst/>
              <a:ahLst/>
              <a:cxnLst>
                <a:cxn ang="0">
                  <a:pos x="91" y="88"/>
                </a:cxn>
                <a:cxn ang="0">
                  <a:pos x="91" y="0"/>
                </a:cxn>
                <a:cxn ang="0">
                  <a:pos x="0" y="24"/>
                </a:cxn>
                <a:cxn ang="0">
                  <a:pos x="0" y="113"/>
                </a:cxn>
                <a:cxn ang="0">
                  <a:pos x="91" y="88"/>
                </a:cxn>
              </a:cxnLst>
              <a:rect l="0" t="0" r="r" b="b"/>
              <a:pathLst>
                <a:path w="92" h="114">
                  <a:moveTo>
                    <a:pt x="91" y="88"/>
                  </a:moveTo>
                  <a:lnTo>
                    <a:pt x="91" y="0"/>
                  </a:lnTo>
                  <a:lnTo>
                    <a:pt x="0" y="24"/>
                  </a:lnTo>
                  <a:lnTo>
                    <a:pt x="0" y="113"/>
                  </a:lnTo>
                  <a:lnTo>
                    <a:pt x="91" y="88"/>
                  </a:lnTo>
                </a:path>
              </a:pathLst>
            </a:custGeom>
            <a:solidFill>
              <a:srgbClr val="E5E5E5"/>
            </a:solidFill>
            <a:ln w="9525" cap="rnd">
              <a:noFill/>
              <a:round/>
              <a:headEnd/>
              <a:tailEnd/>
            </a:ln>
            <a:effectLst/>
          </p:spPr>
          <p:txBody>
            <a:bodyPr/>
            <a:lstStyle/>
            <a:p>
              <a:endParaRPr lang="en-US"/>
            </a:p>
          </p:txBody>
        </p:sp>
        <p:sp>
          <p:nvSpPr>
            <p:cNvPr id="374" name="Freeform 335"/>
            <p:cNvSpPr>
              <a:spLocks/>
            </p:cNvSpPr>
            <p:nvPr/>
          </p:nvSpPr>
          <p:spPr bwMode="auto">
            <a:xfrm>
              <a:off x="744" y="3705"/>
              <a:ext cx="121" cy="150"/>
            </a:xfrm>
            <a:custGeom>
              <a:avLst/>
              <a:gdLst/>
              <a:ahLst/>
              <a:cxnLst>
                <a:cxn ang="0">
                  <a:pos x="120" y="116"/>
                </a:cxn>
                <a:cxn ang="0">
                  <a:pos x="120" y="0"/>
                </a:cxn>
                <a:cxn ang="0">
                  <a:pos x="0" y="31"/>
                </a:cxn>
                <a:cxn ang="0">
                  <a:pos x="0" y="149"/>
                </a:cxn>
                <a:cxn ang="0">
                  <a:pos x="120" y="116"/>
                </a:cxn>
              </a:cxnLst>
              <a:rect l="0" t="0" r="r" b="b"/>
              <a:pathLst>
                <a:path w="121" h="150">
                  <a:moveTo>
                    <a:pt x="120" y="116"/>
                  </a:moveTo>
                  <a:lnTo>
                    <a:pt x="120" y="0"/>
                  </a:lnTo>
                  <a:lnTo>
                    <a:pt x="0" y="31"/>
                  </a:lnTo>
                  <a:lnTo>
                    <a:pt x="0" y="149"/>
                  </a:lnTo>
                  <a:lnTo>
                    <a:pt x="120" y="116"/>
                  </a:lnTo>
                </a:path>
              </a:pathLst>
            </a:custGeom>
            <a:solidFill>
              <a:srgbClr val="7F7F7F"/>
            </a:solidFill>
            <a:ln w="9525" cap="rnd">
              <a:noFill/>
              <a:round/>
              <a:headEnd/>
              <a:tailEnd/>
            </a:ln>
            <a:effectLst/>
          </p:spPr>
          <p:txBody>
            <a:bodyPr/>
            <a:lstStyle/>
            <a:p>
              <a:endParaRPr lang="en-US"/>
            </a:p>
          </p:txBody>
        </p:sp>
        <p:sp>
          <p:nvSpPr>
            <p:cNvPr id="375" name="Freeform 336"/>
            <p:cNvSpPr>
              <a:spLocks/>
            </p:cNvSpPr>
            <p:nvPr/>
          </p:nvSpPr>
          <p:spPr bwMode="auto">
            <a:xfrm>
              <a:off x="836" y="3705"/>
              <a:ext cx="29" cy="117"/>
            </a:xfrm>
            <a:custGeom>
              <a:avLst/>
              <a:gdLst/>
              <a:ahLst/>
              <a:cxnLst>
                <a:cxn ang="0">
                  <a:pos x="28" y="116"/>
                </a:cxn>
                <a:cxn ang="0">
                  <a:pos x="28" y="0"/>
                </a:cxn>
                <a:cxn ang="0">
                  <a:pos x="0" y="30"/>
                </a:cxn>
                <a:cxn ang="0">
                  <a:pos x="0" y="104"/>
                </a:cxn>
                <a:cxn ang="0">
                  <a:pos x="28" y="116"/>
                </a:cxn>
              </a:cxnLst>
              <a:rect l="0" t="0" r="r" b="b"/>
              <a:pathLst>
                <a:path w="29" h="117">
                  <a:moveTo>
                    <a:pt x="28" y="116"/>
                  </a:moveTo>
                  <a:lnTo>
                    <a:pt x="28" y="0"/>
                  </a:lnTo>
                  <a:lnTo>
                    <a:pt x="0" y="30"/>
                  </a:lnTo>
                  <a:lnTo>
                    <a:pt x="0" y="104"/>
                  </a:lnTo>
                  <a:lnTo>
                    <a:pt x="28" y="116"/>
                  </a:lnTo>
                </a:path>
              </a:pathLst>
            </a:custGeom>
            <a:solidFill>
              <a:srgbClr val="BFBFBF"/>
            </a:solidFill>
            <a:ln w="9525" cap="rnd">
              <a:noFill/>
              <a:round/>
              <a:headEnd/>
              <a:tailEnd/>
            </a:ln>
            <a:effectLst/>
          </p:spPr>
          <p:txBody>
            <a:bodyPr/>
            <a:lstStyle/>
            <a:p>
              <a:endParaRPr lang="en-US"/>
            </a:p>
          </p:txBody>
        </p:sp>
        <p:sp>
          <p:nvSpPr>
            <p:cNvPr id="376" name="Freeform 337"/>
            <p:cNvSpPr>
              <a:spLocks/>
            </p:cNvSpPr>
            <p:nvPr/>
          </p:nvSpPr>
          <p:spPr bwMode="auto">
            <a:xfrm>
              <a:off x="744" y="3737"/>
              <a:ext cx="28" cy="118"/>
            </a:xfrm>
            <a:custGeom>
              <a:avLst/>
              <a:gdLst/>
              <a:ahLst/>
              <a:cxnLst>
                <a:cxn ang="0">
                  <a:pos x="27" y="86"/>
                </a:cxn>
                <a:cxn ang="0">
                  <a:pos x="27" y="21"/>
                </a:cxn>
                <a:cxn ang="0">
                  <a:pos x="0" y="0"/>
                </a:cxn>
                <a:cxn ang="0">
                  <a:pos x="0" y="117"/>
                </a:cxn>
                <a:cxn ang="0">
                  <a:pos x="27" y="86"/>
                </a:cxn>
              </a:cxnLst>
              <a:rect l="0" t="0" r="r" b="b"/>
              <a:pathLst>
                <a:path w="28" h="118">
                  <a:moveTo>
                    <a:pt x="27" y="86"/>
                  </a:moveTo>
                  <a:lnTo>
                    <a:pt x="27" y="21"/>
                  </a:lnTo>
                  <a:lnTo>
                    <a:pt x="0" y="0"/>
                  </a:lnTo>
                  <a:lnTo>
                    <a:pt x="0" y="117"/>
                  </a:lnTo>
                  <a:lnTo>
                    <a:pt x="27" y="86"/>
                  </a:lnTo>
                </a:path>
              </a:pathLst>
            </a:custGeom>
            <a:solidFill>
              <a:srgbClr val="BFBFBF"/>
            </a:solidFill>
            <a:ln w="9525" cap="rnd">
              <a:noFill/>
              <a:round/>
              <a:headEnd/>
              <a:tailEnd/>
            </a:ln>
            <a:effectLst/>
          </p:spPr>
          <p:txBody>
            <a:bodyPr/>
            <a:lstStyle/>
            <a:p>
              <a:endParaRPr lang="en-US"/>
            </a:p>
          </p:txBody>
        </p:sp>
        <p:sp>
          <p:nvSpPr>
            <p:cNvPr id="377" name="Freeform 338"/>
            <p:cNvSpPr>
              <a:spLocks/>
            </p:cNvSpPr>
            <p:nvPr/>
          </p:nvSpPr>
          <p:spPr bwMode="auto">
            <a:xfrm>
              <a:off x="757" y="3723"/>
              <a:ext cx="92" cy="114"/>
            </a:xfrm>
            <a:custGeom>
              <a:avLst/>
              <a:gdLst/>
              <a:ahLst/>
              <a:cxnLst>
                <a:cxn ang="0">
                  <a:pos x="91" y="89"/>
                </a:cxn>
                <a:cxn ang="0">
                  <a:pos x="91" y="0"/>
                </a:cxn>
                <a:cxn ang="0">
                  <a:pos x="0" y="23"/>
                </a:cxn>
                <a:cxn ang="0">
                  <a:pos x="0" y="113"/>
                </a:cxn>
                <a:cxn ang="0">
                  <a:pos x="91" y="89"/>
                </a:cxn>
              </a:cxnLst>
              <a:rect l="0" t="0" r="r" b="b"/>
              <a:pathLst>
                <a:path w="92" h="114">
                  <a:moveTo>
                    <a:pt x="91" y="89"/>
                  </a:moveTo>
                  <a:lnTo>
                    <a:pt x="91" y="0"/>
                  </a:lnTo>
                  <a:lnTo>
                    <a:pt x="0" y="23"/>
                  </a:lnTo>
                  <a:lnTo>
                    <a:pt x="0" y="113"/>
                  </a:lnTo>
                  <a:lnTo>
                    <a:pt x="91" y="89"/>
                  </a:lnTo>
                </a:path>
              </a:pathLst>
            </a:custGeom>
            <a:solidFill>
              <a:srgbClr val="E5E5E5"/>
            </a:solidFill>
            <a:ln w="9525" cap="rnd">
              <a:noFill/>
              <a:round/>
              <a:headEnd/>
              <a:tailEnd/>
            </a:ln>
            <a:effectLst/>
          </p:spPr>
          <p:txBody>
            <a:bodyPr/>
            <a:lstStyle/>
            <a:p>
              <a:endParaRPr lang="en-US"/>
            </a:p>
          </p:txBody>
        </p:sp>
        <p:sp>
          <p:nvSpPr>
            <p:cNvPr id="378" name="Freeform 339"/>
            <p:cNvSpPr>
              <a:spLocks/>
            </p:cNvSpPr>
            <p:nvPr/>
          </p:nvSpPr>
          <p:spPr bwMode="auto">
            <a:xfrm>
              <a:off x="1061" y="3160"/>
              <a:ext cx="102" cy="145"/>
            </a:xfrm>
            <a:custGeom>
              <a:avLst/>
              <a:gdLst/>
              <a:ahLst/>
              <a:cxnLst>
                <a:cxn ang="0">
                  <a:pos x="101" y="117"/>
                </a:cxn>
                <a:cxn ang="0">
                  <a:pos x="101" y="0"/>
                </a:cxn>
                <a:cxn ang="0">
                  <a:pos x="0" y="27"/>
                </a:cxn>
                <a:cxn ang="0">
                  <a:pos x="0" y="144"/>
                </a:cxn>
                <a:cxn ang="0">
                  <a:pos x="101" y="117"/>
                </a:cxn>
              </a:cxnLst>
              <a:rect l="0" t="0" r="r" b="b"/>
              <a:pathLst>
                <a:path w="102" h="145">
                  <a:moveTo>
                    <a:pt x="101" y="117"/>
                  </a:moveTo>
                  <a:lnTo>
                    <a:pt x="101" y="0"/>
                  </a:lnTo>
                  <a:lnTo>
                    <a:pt x="0" y="27"/>
                  </a:lnTo>
                  <a:lnTo>
                    <a:pt x="0" y="144"/>
                  </a:lnTo>
                  <a:lnTo>
                    <a:pt x="101" y="117"/>
                  </a:lnTo>
                </a:path>
              </a:pathLst>
            </a:custGeom>
            <a:solidFill>
              <a:srgbClr val="7F7F7F"/>
            </a:solidFill>
            <a:ln w="9525" cap="rnd">
              <a:noFill/>
              <a:round/>
              <a:headEnd/>
              <a:tailEnd/>
            </a:ln>
            <a:effectLst/>
          </p:spPr>
          <p:txBody>
            <a:bodyPr/>
            <a:lstStyle/>
            <a:p>
              <a:endParaRPr lang="en-US"/>
            </a:p>
          </p:txBody>
        </p:sp>
        <p:sp>
          <p:nvSpPr>
            <p:cNvPr id="379" name="Freeform 340"/>
            <p:cNvSpPr>
              <a:spLocks/>
            </p:cNvSpPr>
            <p:nvPr/>
          </p:nvSpPr>
          <p:spPr bwMode="auto">
            <a:xfrm>
              <a:off x="1135" y="3160"/>
              <a:ext cx="28" cy="118"/>
            </a:xfrm>
            <a:custGeom>
              <a:avLst/>
              <a:gdLst/>
              <a:ahLst/>
              <a:cxnLst>
                <a:cxn ang="0">
                  <a:pos x="27" y="117"/>
                </a:cxn>
                <a:cxn ang="0">
                  <a:pos x="27" y="0"/>
                </a:cxn>
                <a:cxn ang="0">
                  <a:pos x="0" y="31"/>
                </a:cxn>
                <a:cxn ang="0">
                  <a:pos x="0" y="104"/>
                </a:cxn>
                <a:cxn ang="0">
                  <a:pos x="27" y="117"/>
                </a:cxn>
              </a:cxnLst>
              <a:rect l="0" t="0" r="r" b="b"/>
              <a:pathLst>
                <a:path w="28" h="118">
                  <a:moveTo>
                    <a:pt x="27" y="117"/>
                  </a:moveTo>
                  <a:lnTo>
                    <a:pt x="27" y="0"/>
                  </a:lnTo>
                  <a:lnTo>
                    <a:pt x="0" y="31"/>
                  </a:lnTo>
                  <a:lnTo>
                    <a:pt x="0" y="104"/>
                  </a:lnTo>
                  <a:lnTo>
                    <a:pt x="27" y="117"/>
                  </a:lnTo>
                </a:path>
              </a:pathLst>
            </a:custGeom>
            <a:solidFill>
              <a:srgbClr val="BFBFBF"/>
            </a:solidFill>
            <a:ln w="9525" cap="rnd">
              <a:noFill/>
              <a:round/>
              <a:headEnd/>
              <a:tailEnd/>
            </a:ln>
            <a:effectLst/>
          </p:spPr>
          <p:txBody>
            <a:bodyPr/>
            <a:lstStyle/>
            <a:p>
              <a:endParaRPr lang="en-US"/>
            </a:p>
          </p:txBody>
        </p:sp>
        <p:sp>
          <p:nvSpPr>
            <p:cNvPr id="380" name="Freeform 341"/>
            <p:cNvSpPr>
              <a:spLocks/>
            </p:cNvSpPr>
            <p:nvPr/>
          </p:nvSpPr>
          <p:spPr bwMode="auto">
            <a:xfrm>
              <a:off x="1061" y="3188"/>
              <a:ext cx="27" cy="117"/>
            </a:xfrm>
            <a:custGeom>
              <a:avLst/>
              <a:gdLst/>
              <a:ahLst/>
              <a:cxnLst>
                <a:cxn ang="0">
                  <a:pos x="26" y="85"/>
                </a:cxn>
                <a:cxn ang="0">
                  <a:pos x="26" y="21"/>
                </a:cxn>
                <a:cxn ang="0">
                  <a:pos x="0" y="0"/>
                </a:cxn>
                <a:cxn ang="0">
                  <a:pos x="0" y="116"/>
                </a:cxn>
                <a:cxn ang="0">
                  <a:pos x="26" y="85"/>
                </a:cxn>
              </a:cxnLst>
              <a:rect l="0" t="0" r="r" b="b"/>
              <a:pathLst>
                <a:path w="27" h="117">
                  <a:moveTo>
                    <a:pt x="26" y="85"/>
                  </a:moveTo>
                  <a:lnTo>
                    <a:pt x="26" y="21"/>
                  </a:lnTo>
                  <a:lnTo>
                    <a:pt x="0" y="0"/>
                  </a:lnTo>
                  <a:lnTo>
                    <a:pt x="0" y="116"/>
                  </a:lnTo>
                  <a:lnTo>
                    <a:pt x="26" y="85"/>
                  </a:lnTo>
                </a:path>
              </a:pathLst>
            </a:custGeom>
            <a:solidFill>
              <a:srgbClr val="BFBFBF"/>
            </a:solidFill>
            <a:ln w="9525" cap="rnd">
              <a:noFill/>
              <a:round/>
              <a:headEnd/>
              <a:tailEnd/>
            </a:ln>
            <a:effectLst/>
          </p:spPr>
          <p:txBody>
            <a:bodyPr/>
            <a:lstStyle/>
            <a:p>
              <a:endParaRPr lang="en-US"/>
            </a:p>
          </p:txBody>
        </p:sp>
        <p:sp>
          <p:nvSpPr>
            <p:cNvPr id="381" name="Freeform 342"/>
            <p:cNvSpPr>
              <a:spLocks/>
            </p:cNvSpPr>
            <p:nvPr/>
          </p:nvSpPr>
          <p:spPr bwMode="auto">
            <a:xfrm>
              <a:off x="1073" y="3178"/>
              <a:ext cx="75" cy="110"/>
            </a:xfrm>
            <a:custGeom>
              <a:avLst/>
              <a:gdLst/>
              <a:ahLst/>
              <a:cxnLst>
                <a:cxn ang="0">
                  <a:pos x="74" y="89"/>
                </a:cxn>
                <a:cxn ang="0">
                  <a:pos x="74" y="0"/>
                </a:cxn>
                <a:cxn ang="0">
                  <a:pos x="0" y="19"/>
                </a:cxn>
                <a:cxn ang="0">
                  <a:pos x="0" y="109"/>
                </a:cxn>
                <a:cxn ang="0">
                  <a:pos x="74" y="89"/>
                </a:cxn>
              </a:cxnLst>
              <a:rect l="0" t="0" r="r" b="b"/>
              <a:pathLst>
                <a:path w="75" h="110">
                  <a:moveTo>
                    <a:pt x="74" y="89"/>
                  </a:moveTo>
                  <a:lnTo>
                    <a:pt x="74" y="0"/>
                  </a:lnTo>
                  <a:lnTo>
                    <a:pt x="0" y="19"/>
                  </a:lnTo>
                  <a:lnTo>
                    <a:pt x="0" y="109"/>
                  </a:lnTo>
                  <a:lnTo>
                    <a:pt x="74" y="89"/>
                  </a:lnTo>
                </a:path>
              </a:pathLst>
            </a:custGeom>
            <a:solidFill>
              <a:srgbClr val="E5E5E5"/>
            </a:solidFill>
            <a:ln w="9525" cap="rnd">
              <a:noFill/>
              <a:round/>
              <a:headEnd/>
              <a:tailEnd/>
            </a:ln>
            <a:effectLst/>
          </p:spPr>
          <p:txBody>
            <a:bodyPr/>
            <a:lstStyle/>
            <a:p>
              <a:endParaRPr lang="en-US"/>
            </a:p>
          </p:txBody>
        </p:sp>
        <p:sp>
          <p:nvSpPr>
            <p:cNvPr id="382" name="Freeform 343"/>
            <p:cNvSpPr>
              <a:spLocks/>
            </p:cNvSpPr>
            <p:nvPr/>
          </p:nvSpPr>
          <p:spPr bwMode="auto">
            <a:xfrm>
              <a:off x="1061" y="3622"/>
              <a:ext cx="102" cy="144"/>
            </a:xfrm>
            <a:custGeom>
              <a:avLst/>
              <a:gdLst/>
              <a:ahLst/>
              <a:cxnLst>
                <a:cxn ang="0">
                  <a:pos x="101" y="115"/>
                </a:cxn>
                <a:cxn ang="0">
                  <a:pos x="101" y="0"/>
                </a:cxn>
                <a:cxn ang="0">
                  <a:pos x="0" y="26"/>
                </a:cxn>
                <a:cxn ang="0">
                  <a:pos x="0" y="143"/>
                </a:cxn>
                <a:cxn ang="0">
                  <a:pos x="101" y="115"/>
                </a:cxn>
              </a:cxnLst>
              <a:rect l="0" t="0" r="r" b="b"/>
              <a:pathLst>
                <a:path w="102" h="144">
                  <a:moveTo>
                    <a:pt x="101" y="115"/>
                  </a:moveTo>
                  <a:lnTo>
                    <a:pt x="101" y="0"/>
                  </a:lnTo>
                  <a:lnTo>
                    <a:pt x="0" y="26"/>
                  </a:lnTo>
                  <a:lnTo>
                    <a:pt x="0" y="143"/>
                  </a:lnTo>
                  <a:lnTo>
                    <a:pt x="101" y="115"/>
                  </a:lnTo>
                </a:path>
              </a:pathLst>
            </a:custGeom>
            <a:solidFill>
              <a:srgbClr val="7F7F7F"/>
            </a:solidFill>
            <a:ln w="9525" cap="rnd">
              <a:noFill/>
              <a:round/>
              <a:headEnd/>
              <a:tailEnd/>
            </a:ln>
            <a:effectLst/>
          </p:spPr>
          <p:txBody>
            <a:bodyPr/>
            <a:lstStyle/>
            <a:p>
              <a:endParaRPr lang="en-US"/>
            </a:p>
          </p:txBody>
        </p:sp>
        <p:sp>
          <p:nvSpPr>
            <p:cNvPr id="383" name="Freeform 344"/>
            <p:cNvSpPr>
              <a:spLocks/>
            </p:cNvSpPr>
            <p:nvPr/>
          </p:nvSpPr>
          <p:spPr bwMode="auto">
            <a:xfrm>
              <a:off x="1135" y="3622"/>
              <a:ext cx="28" cy="118"/>
            </a:xfrm>
            <a:custGeom>
              <a:avLst/>
              <a:gdLst/>
              <a:ahLst/>
              <a:cxnLst>
                <a:cxn ang="0">
                  <a:pos x="27" y="117"/>
                </a:cxn>
                <a:cxn ang="0">
                  <a:pos x="27" y="0"/>
                </a:cxn>
                <a:cxn ang="0">
                  <a:pos x="0" y="31"/>
                </a:cxn>
                <a:cxn ang="0">
                  <a:pos x="0" y="105"/>
                </a:cxn>
                <a:cxn ang="0">
                  <a:pos x="27" y="117"/>
                </a:cxn>
              </a:cxnLst>
              <a:rect l="0" t="0" r="r" b="b"/>
              <a:pathLst>
                <a:path w="28" h="118">
                  <a:moveTo>
                    <a:pt x="27" y="117"/>
                  </a:moveTo>
                  <a:lnTo>
                    <a:pt x="27" y="0"/>
                  </a:lnTo>
                  <a:lnTo>
                    <a:pt x="0" y="31"/>
                  </a:lnTo>
                  <a:lnTo>
                    <a:pt x="0" y="105"/>
                  </a:lnTo>
                  <a:lnTo>
                    <a:pt x="27" y="117"/>
                  </a:lnTo>
                </a:path>
              </a:pathLst>
            </a:custGeom>
            <a:solidFill>
              <a:srgbClr val="BFBFBF"/>
            </a:solidFill>
            <a:ln w="9525" cap="rnd">
              <a:noFill/>
              <a:round/>
              <a:headEnd/>
              <a:tailEnd/>
            </a:ln>
            <a:effectLst/>
          </p:spPr>
          <p:txBody>
            <a:bodyPr/>
            <a:lstStyle/>
            <a:p>
              <a:endParaRPr lang="en-US"/>
            </a:p>
          </p:txBody>
        </p:sp>
        <p:sp>
          <p:nvSpPr>
            <p:cNvPr id="384" name="Freeform 345"/>
            <p:cNvSpPr>
              <a:spLocks/>
            </p:cNvSpPr>
            <p:nvPr/>
          </p:nvSpPr>
          <p:spPr bwMode="auto">
            <a:xfrm>
              <a:off x="1061" y="3649"/>
              <a:ext cx="27" cy="117"/>
            </a:xfrm>
            <a:custGeom>
              <a:avLst/>
              <a:gdLst/>
              <a:ahLst/>
              <a:cxnLst>
                <a:cxn ang="0">
                  <a:pos x="26" y="85"/>
                </a:cxn>
                <a:cxn ang="0">
                  <a:pos x="26" y="21"/>
                </a:cxn>
                <a:cxn ang="0">
                  <a:pos x="0" y="0"/>
                </a:cxn>
                <a:cxn ang="0">
                  <a:pos x="0" y="116"/>
                </a:cxn>
                <a:cxn ang="0">
                  <a:pos x="26" y="85"/>
                </a:cxn>
              </a:cxnLst>
              <a:rect l="0" t="0" r="r" b="b"/>
              <a:pathLst>
                <a:path w="27" h="117">
                  <a:moveTo>
                    <a:pt x="26" y="85"/>
                  </a:moveTo>
                  <a:lnTo>
                    <a:pt x="26" y="21"/>
                  </a:lnTo>
                  <a:lnTo>
                    <a:pt x="0" y="0"/>
                  </a:lnTo>
                  <a:lnTo>
                    <a:pt x="0" y="116"/>
                  </a:lnTo>
                  <a:lnTo>
                    <a:pt x="26" y="85"/>
                  </a:lnTo>
                </a:path>
              </a:pathLst>
            </a:custGeom>
            <a:solidFill>
              <a:srgbClr val="BFBFBF"/>
            </a:solidFill>
            <a:ln w="9525" cap="rnd">
              <a:noFill/>
              <a:round/>
              <a:headEnd/>
              <a:tailEnd/>
            </a:ln>
            <a:effectLst/>
          </p:spPr>
          <p:txBody>
            <a:bodyPr/>
            <a:lstStyle/>
            <a:p>
              <a:endParaRPr lang="en-US"/>
            </a:p>
          </p:txBody>
        </p:sp>
        <p:sp>
          <p:nvSpPr>
            <p:cNvPr id="385" name="Freeform 346"/>
            <p:cNvSpPr>
              <a:spLocks/>
            </p:cNvSpPr>
            <p:nvPr/>
          </p:nvSpPr>
          <p:spPr bwMode="auto">
            <a:xfrm>
              <a:off x="1073" y="3640"/>
              <a:ext cx="75" cy="110"/>
            </a:xfrm>
            <a:custGeom>
              <a:avLst/>
              <a:gdLst/>
              <a:ahLst/>
              <a:cxnLst>
                <a:cxn ang="0">
                  <a:pos x="74" y="89"/>
                </a:cxn>
                <a:cxn ang="0">
                  <a:pos x="74" y="0"/>
                </a:cxn>
                <a:cxn ang="0">
                  <a:pos x="0" y="19"/>
                </a:cxn>
                <a:cxn ang="0">
                  <a:pos x="0" y="109"/>
                </a:cxn>
                <a:cxn ang="0">
                  <a:pos x="74" y="89"/>
                </a:cxn>
              </a:cxnLst>
              <a:rect l="0" t="0" r="r" b="b"/>
              <a:pathLst>
                <a:path w="75" h="110">
                  <a:moveTo>
                    <a:pt x="74" y="89"/>
                  </a:moveTo>
                  <a:lnTo>
                    <a:pt x="74" y="0"/>
                  </a:lnTo>
                  <a:lnTo>
                    <a:pt x="0" y="19"/>
                  </a:lnTo>
                  <a:lnTo>
                    <a:pt x="0" y="109"/>
                  </a:lnTo>
                  <a:lnTo>
                    <a:pt x="74" y="89"/>
                  </a:lnTo>
                </a:path>
              </a:pathLst>
            </a:custGeom>
            <a:solidFill>
              <a:srgbClr val="E5E5E5"/>
            </a:solidFill>
            <a:ln w="9525" cap="rnd">
              <a:noFill/>
              <a:round/>
              <a:headEnd/>
              <a:tailEnd/>
            </a:ln>
            <a:effectLst/>
          </p:spPr>
          <p:txBody>
            <a:bodyPr/>
            <a:lstStyle/>
            <a:p>
              <a:endParaRPr lang="en-US"/>
            </a:p>
          </p:txBody>
        </p:sp>
        <p:sp>
          <p:nvSpPr>
            <p:cNvPr id="386" name="Freeform 347"/>
            <p:cNvSpPr>
              <a:spLocks/>
            </p:cNvSpPr>
            <p:nvPr/>
          </p:nvSpPr>
          <p:spPr bwMode="auto">
            <a:xfrm>
              <a:off x="566" y="3252"/>
              <a:ext cx="159" cy="652"/>
            </a:xfrm>
            <a:custGeom>
              <a:avLst/>
              <a:gdLst/>
              <a:ahLst/>
              <a:cxnLst>
                <a:cxn ang="0">
                  <a:pos x="158" y="42"/>
                </a:cxn>
                <a:cxn ang="0">
                  <a:pos x="158" y="651"/>
                </a:cxn>
                <a:cxn ang="0">
                  <a:pos x="0" y="609"/>
                </a:cxn>
                <a:cxn ang="0">
                  <a:pos x="0" y="0"/>
                </a:cxn>
                <a:cxn ang="0">
                  <a:pos x="158" y="42"/>
                </a:cxn>
              </a:cxnLst>
              <a:rect l="0" t="0" r="r" b="b"/>
              <a:pathLst>
                <a:path w="159" h="652">
                  <a:moveTo>
                    <a:pt x="158" y="42"/>
                  </a:moveTo>
                  <a:lnTo>
                    <a:pt x="158" y="651"/>
                  </a:lnTo>
                  <a:lnTo>
                    <a:pt x="0" y="609"/>
                  </a:lnTo>
                  <a:lnTo>
                    <a:pt x="0" y="0"/>
                  </a:lnTo>
                  <a:lnTo>
                    <a:pt x="158" y="42"/>
                  </a:lnTo>
                </a:path>
              </a:pathLst>
            </a:custGeom>
            <a:solidFill>
              <a:srgbClr val="4C4C4C"/>
            </a:solidFill>
            <a:ln w="9525" cap="rnd">
              <a:noFill/>
              <a:round/>
              <a:headEnd/>
              <a:tailEnd/>
            </a:ln>
            <a:effectLst/>
          </p:spPr>
          <p:txBody>
            <a:bodyPr/>
            <a:lstStyle/>
            <a:p>
              <a:endParaRPr lang="en-US"/>
            </a:p>
          </p:txBody>
        </p:sp>
        <p:sp>
          <p:nvSpPr>
            <p:cNvPr id="387" name="Freeform 348"/>
            <p:cNvSpPr>
              <a:spLocks/>
            </p:cNvSpPr>
            <p:nvPr/>
          </p:nvSpPr>
          <p:spPr bwMode="auto">
            <a:xfrm>
              <a:off x="543" y="3214"/>
              <a:ext cx="182" cy="659"/>
            </a:xfrm>
            <a:custGeom>
              <a:avLst/>
              <a:gdLst/>
              <a:ahLst/>
              <a:cxnLst>
                <a:cxn ang="0">
                  <a:pos x="181" y="49"/>
                </a:cxn>
                <a:cxn ang="0">
                  <a:pos x="181" y="658"/>
                </a:cxn>
                <a:cxn ang="0">
                  <a:pos x="0" y="609"/>
                </a:cxn>
                <a:cxn ang="0">
                  <a:pos x="0" y="0"/>
                </a:cxn>
                <a:cxn ang="0">
                  <a:pos x="181" y="49"/>
                </a:cxn>
              </a:cxnLst>
              <a:rect l="0" t="0" r="r" b="b"/>
              <a:pathLst>
                <a:path w="182" h="659">
                  <a:moveTo>
                    <a:pt x="181" y="49"/>
                  </a:moveTo>
                  <a:lnTo>
                    <a:pt x="181" y="658"/>
                  </a:lnTo>
                  <a:lnTo>
                    <a:pt x="0" y="609"/>
                  </a:lnTo>
                  <a:lnTo>
                    <a:pt x="0" y="0"/>
                  </a:lnTo>
                  <a:lnTo>
                    <a:pt x="181" y="49"/>
                  </a:lnTo>
                </a:path>
              </a:pathLst>
            </a:custGeom>
            <a:solidFill>
              <a:srgbClr val="7F7F7F"/>
            </a:solidFill>
            <a:ln w="9525" cap="rnd">
              <a:noFill/>
              <a:round/>
              <a:headEnd/>
              <a:tailEnd/>
            </a:ln>
            <a:effectLst/>
          </p:spPr>
          <p:txBody>
            <a:bodyPr/>
            <a:lstStyle/>
            <a:p>
              <a:endParaRPr lang="en-US"/>
            </a:p>
          </p:txBody>
        </p:sp>
      </p:grpSp>
      <p:grpSp>
        <p:nvGrpSpPr>
          <p:cNvPr id="388" name="Group 349"/>
          <p:cNvGrpSpPr>
            <a:grpSpLocks/>
          </p:cNvGrpSpPr>
          <p:nvPr/>
        </p:nvGrpSpPr>
        <p:grpSpPr bwMode="auto">
          <a:xfrm>
            <a:off x="3382887" y="4283764"/>
            <a:ext cx="1009650" cy="1287463"/>
            <a:chOff x="1319" y="3094"/>
            <a:chExt cx="636" cy="811"/>
          </a:xfrm>
        </p:grpSpPr>
        <p:sp>
          <p:nvSpPr>
            <p:cNvPr id="389" name="Freeform 350"/>
            <p:cNvSpPr>
              <a:spLocks/>
            </p:cNvSpPr>
            <p:nvPr/>
          </p:nvSpPr>
          <p:spPr bwMode="auto">
            <a:xfrm>
              <a:off x="1500" y="3178"/>
              <a:ext cx="432" cy="727"/>
            </a:xfrm>
            <a:custGeom>
              <a:avLst/>
              <a:gdLst/>
              <a:ahLst/>
              <a:cxnLst>
                <a:cxn ang="0">
                  <a:pos x="0" y="115"/>
                </a:cxn>
                <a:cxn ang="0">
                  <a:pos x="0" y="726"/>
                </a:cxn>
                <a:cxn ang="0">
                  <a:pos x="431" y="610"/>
                </a:cxn>
                <a:cxn ang="0">
                  <a:pos x="431" y="0"/>
                </a:cxn>
                <a:cxn ang="0">
                  <a:pos x="0" y="115"/>
                </a:cxn>
              </a:cxnLst>
              <a:rect l="0" t="0" r="r" b="b"/>
              <a:pathLst>
                <a:path w="432" h="727">
                  <a:moveTo>
                    <a:pt x="0" y="115"/>
                  </a:moveTo>
                  <a:lnTo>
                    <a:pt x="0" y="726"/>
                  </a:lnTo>
                  <a:lnTo>
                    <a:pt x="431" y="610"/>
                  </a:lnTo>
                  <a:lnTo>
                    <a:pt x="431" y="0"/>
                  </a:lnTo>
                  <a:lnTo>
                    <a:pt x="0" y="115"/>
                  </a:lnTo>
                </a:path>
              </a:pathLst>
            </a:custGeom>
            <a:solidFill>
              <a:srgbClr val="4C4C4C"/>
            </a:solidFill>
            <a:ln w="9525" cap="rnd">
              <a:noFill/>
              <a:round/>
              <a:headEnd/>
              <a:tailEnd/>
            </a:ln>
            <a:effectLst/>
          </p:spPr>
          <p:txBody>
            <a:bodyPr/>
            <a:lstStyle/>
            <a:p>
              <a:endParaRPr lang="en-US"/>
            </a:p>
          </p:txBody>
        </p:sp>
        <p:sp>
          <p:nvSpPr>
            <p:cNvPr id="390" name="Freeform 351"/>
            <p:cNvSpPr>
              <a:spLocks/>
            </p:cNvSpPr>
            <p:nvPr/>
          </p:nvSpPr>
          <p:spPr bwMode="auto">
            <a:xfrm>
              <a:off x="1500" y="3141"/>
              <a:ext cx="455" cy="732"/>
            </a:xfrm>
            <a:custGeom>
              <a:avLst/>
              <a:gdLst/>
              <a:ahLst/>
              <a:cxnLst>
                <a:cxn ang="0">
                  <a:pos x="0" y="122"/>
                </a:cxn>
                <a:cxn ang="0">
                  <a:pos x="0" y="731"/>
                </a:cxn>
                <a:cxn ang="0">
                  <a:pos x="454" y="609"/>
                </a:cxn>
                <a:cxn ang="0">
                  <a:pos x="454" y="0"/>
                </a:cxn>
                <a:cxn ang="0">
                  <a:pos x="0" y="122"/>
                </a:cxn>
              </a:cxnLst>
              <a:rect l="0" t="0" r="r" b="b"/>
              <a:pathLst>
                <a:path w="455" h="732">
                  <a:moveTo>
                    <a:pt x="0" y="122"/>
                  </a:moveTo>
                  <a:lnTo>
                    <a:pt x="0" y="731"/>
                  </a:lnTo>
                  <a:lnTo>
                    <a:pt x="454" y="609"/>
                  </a:lnTo>
                  <a:lnTo>
                    <a:pt x="454" y="0"/>
                  </a:lnTo>
                  <a:lnTo>
                    <a:pt x="0" y="122"/>
                  </a:lnTo>
                </a:path>
              </a:pathLst>
            </a:custGeom>
            <a:solidFill>
              <a:srgbClr val="D8D8D8"/>
            </a:solidFill>
            <a:ln w="9525" cap="rnd">
              <a:noFill/>
              <a:round/>
              <a:headEnd/>
              <a:tailEnd/>
            </a:ln>
            <a:effectLst/>
          </p:spPr>
          <p:txBody>
            <a:bodyPr/>
            <a:lstStyle/>
            <a:p>
              <a:endParaRPr lang="en-US"/>
            </a:p>
          </p:txBody>
        </p:sp>
        <p:sp>
          <p:nvSpPr>
            <p:cNvPr id="391" name="Freeform 352"/>
            <p:cNvSpPr>
              <a:spLocks/>
            </p:cNvSpPr>
            <p:nvPr/>
          </p:nvSpPr>
          <p:spPr bwMode="auto">
            <a:xfrm>
              <a:off x="1320" y="3094"/>
              <a:ext cx="635" cy="170"/>
            </a:xfrm>
            <a:custGeom>
              <a:avLst/>
              <a:gdLst/>
              <a:ahLst/>
              <a:cxnLst>
                <a:cxn ang="0">
                  <a:pos x="0" y="121"/>
                </a:cxn>
                <a:cxn ang="0">
                  <a:pos x="180" y="169"/>
                </a:cxn>
                <a:cxn ang="0">
                  <a:pos x="634" y="46"/>
                </a:cxn>
                <a:cxn ang="0">
                  <a:pos x="454" y="0"/>
                </a:cxn>
                <a:cxn ang="0">
                  <a:pos x="0" y="121"/>
                </a:cxn>
              </a:cxnLst>
              <a:rect l="0" t="0" r="r" b="b"/>
              <a:pathLst>
                <a:path w="635" h="170">
                  <a:moveTo>
                    <a:pt x="0" y="121"/>
                  </a:moveTo>
                  <a:lnTo>
                    <a:pt x="180" y="169"/>
                  </a:lnTo>
                  <a:lnTo>
                    <a:pt x="634" y="46"/>
                  </a:lnTo>
                  <a:lnTo>
                    <a:pt x="454" y="0"/>
                  </a:lnTo>
                  <a:lnTo>
                    <a:pt x="0" y="121"/>
                  </a:lnTo>
                </a:path>
              </a:pathLst>
            </a:custGeom>
            <a:solidFill>
              <a:srgbClr val="B2B2B2"/>
            </a:solidFill>
            <a:ln w="9525" cap="rnd">
              <a:noFill/>
              <a:round/>
              <a:headEnd/>
              <a:tailEnd/>
            </a:ln>
            <a:effectLst/>
          </p:spPr>
          <p:txBody>
            <a:bodyPr/>
            <a:lstStyle/>
            <a:p>
              <a:endParaRPr lang="en-US"/>
            </a:p>
          </p:txBody>
        </p:sp>
        <p:sp>
          <p:nvSpPr>
            <p:cNvPr id="392" name="Freeform 353"/>
            <p:cNvSpPr>
              <a:spLocks/>
            </p:cNvSpPr>
            <p:nvPr/>
          </p:nvSpPr>
          <p:spPr bwMode="auto">
            <a:xfrm>
              <a:off x="1805" y="3176"/>
              <a:ext cx="20" cy="616"/>
            </a:xfrm>
            <a:custGeom>
              <a:avLst/>
              <a:gdLst/>
              <a:ahLst/>
              <a:cxnLst>
                <a:cxn ang="0">
                  <a:pos x="0" y="615"/>
                </a:cxn>
                <a:cxn ang="0">
                  <a:pos x="0" y="5"/>
                </a:cxn>
                <a:cxn ang="0">
                  <a:pos x="19" y="0"/>
                </a:cxn>
                <a:cxn ang="0">
                  <a:pos x="19" y="609"/>
                </a:cxn>
                <a:cxn ang="0">
                  <a:pos x="0" y="615"/>
                </a:cxn>
              </a:cxnLst>
              <a:rect l="0" t="0" r="r" b="b"/>
              <a:pathLst>
                <a:path w="20" h="616">
                  <a:moveTo>
                    <a:pt x="0" y="615"/>
                  </a:moveTo>
                  <a:lnTo>
                    <a:pt x="0" y="5"/>
                  </a:lnTo>
                  <a:lnTo>
                    <a:pt x="19" y="0"/>
                  </a:lnTo>
                  <a:lnTo>
                    <a:pt x="19" y="609"/>
                  </a:lnTo>
                  <a:lnTo>
                    <a:pt x="0" y="615"/>
                  </a:lnTo>
                </a:path>
              </a:pathLst>
            </a:custGeom>
            <a:solidFill>
              <a:srgbClr val="7F7F7F"/>
            </a:solidFill>
            <a:ln w="9525" cap="rnd">
              <a:noFill/>
              <a:round/>
              <a:headEnd/>
              <a:tailEnd/>
            </a:ln>
            <a:effectLst/>
          </p:spPr>
          <p:txBody>
            <a:bodyPr/>
            <a:lstStyle/>
            <a:p>
              <a:endParaRPr lang="en-US"/>
            </a:p>
          </p:txBody>
        </p:sp>
        <p:sp>
          <p:nvSpPr>
            <p:cNvPr id="393" name="Freeform 354"/>
            <p:cNvSpPr>
              <a:spLocks/>
            </p:cNvSpPr>
            <p:nvPr/>
          </p:nvSpPr>
          <p:spPr bwMode="auto">
            <a:xfrm>
              <a:off x="1814" y="3176"/>
              <a:ext cx="17" cy="612"/>
            </a:xfrm>
            <a:custGeom>
              <a:avLst/>
              <a:gdLst/>
              <a:ahLst/>
              <a:cxnLst>
                <a:cxn ang="0">
                  <a:pos x="0" y="611"/>
                </a:cxn>
                <a:cxn ang="0">
                  <a:pos x="0" y="2"/>
                </a:cxn>
                <a:cxn ang="0">
                  <a:pos x="16" y="0"/>
                </a:cxn>
                <a:cxn ang="0">
                  <a:pos x="16" y="609"/>
                </a:cxn>
                <a:cxn ang="0">
                  <a:pos x="0" y="611"/>
                </a:cxn>
              </a:cxnLst>
              <a:rect l="0" t="0" r="r" b="b"/>
              <a:pathLst>
                <a:path w="17" h="612">
                  <a:moveTo>
                    <a:pt x="0" y="611"/>
                  </a:moveTo>
                  <a:lnTo>
                    <a:pt x="0" y="2"/>
                  </a:lnTo>
                  <a:lnTo>
                    <a:pt x="16" y="0"/>
                  </a:lnTo>
                  <a:lnTo>
                    <a:pt x="16" y="609"/>
                  </a:lnTo>
                  <a:lnTo>
                    <a:pt x="0" y="611"/>
                  </a:lnTo>
                </a:path>
              </a:pathLst>
            </a:custGeom>
            <a:solidFill>
              <a:srgbClr val="BFBFBF"/>
            </a:solidFill>
            <a:ln w="9525" cap="rnd">
              <a:noFill/>
              <a:round/>
              <a:headEnd/>
              <a:tailEnd/>
            </a:ln>
            <a:effectLst/>
          </p:spPr>
          <p:txBody>
            <a:bodyPr/>
            <a:lstStyle/>
            <a:p>
              <a:endParaRPr lang="en-US"/>
            </a:p>
          </p:txBody>
        </p:sp>
        <p:sp>
          <p:nvSpPr>
            <p:cNvPr id="394" name="Freeform 355"/>
            <p:cNvSpPr>
              <a:spLocks/>
            </p:cNvSpPr>
            <p:nvPr/>
          </p:nvSpPr>
          <p:spPr bwMode="auto">
            <a:xfrm>
              <a:off x="1520" y="3273"/>
              <a:ext cx="22" cy="79"/>
            </a:xfrm>
            <a:custGeom>
              <a:avLst/>
              <a:gdLst/>
              <a:ahLst/>
              <a:cxnLst>
                <a:cxn ang="0">
                  <a:pos x="21" y="71"/>
                </a:cxn>
                <a:cxn ang="0">
                  <a:pos x="21" y="0"/>
                </a:cxn>
                <a:cxn ang="0">
                  <a:pos x="0" y="6"/>
                </a:cxn>
                <a:cxn ang="0">
                  <a:pos x="0" y="78"/>
                </a:cxn>
                <a:cxn ang="0">
                  <a:pos x="21" y="71"/>
                </a:cxn>
              </a:cxnLst>
              <a:rect l="0" t="0" r="r" b="b"/>
              <a:pathLst>
                <a:path w="22" h="79">
                  <a:moveTo>
                    <a:pt x="21" y="71"/>
                  </a:moveTo>
                  <a:lnTo>
                    <a:pt x="21" y="0"/>
                  </a:lnTo>
                  <a:lnTo>
                    <a:pt x="0" y="6"/>
                  </a:lnTo>
                  <a:lnTo>
                    <a:pt x="0" y="78"/>
                  </a:lnTo>
                  <a:lnTo>
                    <a:pt x="21" y="71"/>
                  </a:lnTo>
                </a:path>
              </a:pathLst>
            </a:custGeom>
            <a:solidFill>
              <a:srgbClr val="7F7F7F"/>
            </a:solidFill>
            <a:ln w="9525" cap="rnd">
              <a:noFill/>
              <a:round/>
              <a:headEnd/>
              <a:tailEnd/>
            </a:ln>
            <a:effectLst/>
          </p:spPr>
          <p:txBody>
            <a:bodyPr/>
            <a:lstStyle/>
            <a:p>
              <a:endParaRPr lang="en-US"/>
            </a:p>
          </p:txBody>
        </p:sp>
        <p:sp>
          <p:nvSpPr>
            <p:cNvPr id="395" name="Freeform 356"/>
            <p:cNvSpPr>
              <a:spLocks/>
            </p:cNvSpPr>
            <p:nvPr/>
          </p:nvSpPr>
          <p:spPr bwMode="auto">
            <a:xfrm>
              <a:off x="1664" y="3666"/>
              <a:ext cx="120" cy="151"/>
            </a:xfrm>
            <a:custGeom>
              <a:avLst/>
              <a:gdLst/>
              <a:ahLst/>
              <a:cxnLst>
                <a:cxn ang="0">
                  <a:pos x="119" y="117"/>
                </a:cxn>
                <a:cxn ang="0">
                  <a:pos x="119" y="0"/>
                </a:cxn>
                <a:cxn ang="0">
                  <a:pos x="0" y="32"/>
                </a:cxn>
                <a:cxn ang="0">
                  <a:pos x="0" y="150"/>
                </a:cxn>
                <a:cxn ang="0">
                  <a:pos x="119" y="117"/>
                </a:cxn>
              </a:cxnLst>
              <a:rect l="0" t="0" r="r" b="b"/>
              <a:pathLst>
                <a:path w="120" h="151">
                  <a:moveTo>
                    <a:pt x="119" y="117"/>
                  </a:moveTo>
                  <a:lnTo>
                    <a:pt x="119" y="0"/>
                  </a:lnTo>
                  <a:lnTo>
                    <a:pt x="0" y="32"/>
                  </a:lnTo>
                  <a:lnTo>
                    <a:pt x="0" y="150"/>
                  </a:lnTo>
                  <a:lnTo>
                    <a:pt x="119" y="117"/>
                  </a:lnTo>
                </a:path>
              </a:pathLst>
            </a:custGeom>
            <a:solidFill>
              <a:srgbClr val="7F7F7F"/>
            </a:solidFill>
            <a:ln w="9525" cap="rnd">
              <a:noFill/>
              <a:round/>
              <a:headEnd/>
              <a:tailEnd/>
            </a:ln>
            <a:effectLst/>
          </p:spPr>
          <p:txBody>
            <a:bodyPr/>
            <a:lstStyle/>
            <a:p>
              <a:endParaRPr lang="en-US"/>
            </a:p>
          </p:txBody>
        </p:sp>
        <p:sp>
          <p:nvSpPr>
            <p:cNvPr id="396" name="Freeform 357"/>
            <p:cNvSpPr>
              <a:spLocks/>
            </p:cNvSpPr>
            <p:nvPr/>
          </p:nvSpPr>
          <p:spPr bwMode="auto">
            <a:xfrm>
              <a:off x="1756" y="3666"/>
              <a:ext cx="28" cy="119"/>
            </a:xfrm>
            <a:custGeom>
              <a:avLst/>
              <a:gdLst/>
              <a:ahLst/>
              <a:cxnLst>
                <a:cxn ang="0">
                  <a:pos x="27" y="118"/>
                </a:cxn>
                <a:cxn ang="0">
                  <a:pos x="27" y="0"/>
                </a:cxn>
                <a:cxn ang="0">
                  <a:pos x="0" y="32"/>
                </a:cxn>
                <a:cxn ang="0">
                  <a:pos x="0" y="106"/>
                </a:cxn>
                <a:cxn ang="0">
                  <a:pos x="27" y="118"/>
                </a:cxn>
              </a:cxnLst>
              <a:rect l="0" t="0" r="r" b="b"/>
              <a:pathLst>
                <a:path w="28" h="119">
                  <a:moveTo>
                    <a:pt x="27" y="118"/>
                  </a:moveTo>
                  <a:lnTo>
                    <a:pt x="27" y="0"/>
                  </a:lnTo>
                  <a:lnTo>
                    <a:pt x="0" y="32"/>
                  </a:lnTo>
                  <a:lnTo>
                    <a:pt x="0" y="106"/>
                  </a:lnTo>
                  <a:lnTo>
                    <a:pt x="27" y="118"/>
                  </a:lnTo>
                </a:path>
              </a:pathLst>
            </a:custGeom>
            <a:solidFill>
              <a:srgbClr val="BFBFBF"/>
            </a:solidFill>
            <a:ln w="9525" cap="rnd">
              <a:noFill/>
              <a:round/>
              <a:headEnd/>
              <a:tailEnd/>
            </a:ln>
            <a:effectLst/>
          </p:spPr>
          <p:txBody>
            <a:bodyPr/>
            <a:lstStyle/>
            <a:p>
              <a:endParaRPr lang="en-US"/>
            </a:p>
          </p:txBody>
        </p:sp>
        <p:sp>
          <p:nvSpPr>
            <p:cNvPr id="397" name="Freeform 358"/>
            <p:cNvSpPr>
              <a:spLocks/>
            </p:cNvSpPr>
            <p:nvPr/>
          </p:nvSpPr>
          <p:spPr bwMode="auto">
            <a:xfrm>
              <a:off x="1664" y="3699"/>
              <a:ext cx="27" cy="118"/>
            </a:xfrm>
            <a:custGeom>
              <a:avLst/>
              <a:gdLst/>
              <a:ahLst/>
              <a:cxnLst>
                <a:cxn ang="0">
                  <a:pos x="26" y="85"/>
                </a:cxn>
                <a:cxn ang="0">
                  <a:pos x="26" y="21"/>
                </a:cxn>
                <a:cxn ang="0">
                  <a:pos x="0" y="0"/>
                </a:cxn>
                <a:cxn ang="0">
                  <a:pos x="0" y="117"/>
                </a:cxn>
                <a:cxn ang="0">
                  <a:pos x="26" y="85"/>
                </a:cxn>
              </a:cxnLst>
              <a:rect l="0" t="0" r="r" b="b"/>
              <a:pathLst>
                <a:path w="27" h="118">
                  <a:moveTo>
                    <a:pt x="26" y="85"/>
                  </a:moveTo>
                  <a:lnTo>
                    <a:pt x="26" y="21"/>
                  </a:lnTo>
                  <a:lnTo>
                    <a:pt x="0" y="0"/>
                  </a:lnTo>
                  <a:lnTo>
                    <a:pt x="0" y="117"/>
                  </a:lnTo>
                  <a:lnTo>
                    <a:pt x="26" y="85"/>
                  </a:lnTo>
                </a:path>
              </a:pathLst>
            </a:custGeom>
            <a:solidFill>
              <a:srgbClr val="BFBFBF"/>
            </a:solidFill>
            <a:ln w="9525" cap="rnd">
              <a:noFill/>
              <a:round/>
              <a:headEnd/>
              <a:tailEnd/>
            </a:ln>
            <a:effectLst/>
          </p:spPr>
          <p:txBody>
            <a:bodyPr/>
            <a:lstStyle/>
            <a:p>
              <a:endParaRPr lang="en-US"/>
            </a:p>
          </p:txBody>
        </p:sp>
        <p:sp>
          <p:nvSpPr>
            <p:cNvPr id="398" name="Freeform 359"/>
            <p:cNvSpPr>
              <a:spLocks/>
            </p:cNvSpPr>
            <p:nvPr/>
          </p:nvSpPr>
          <p:spPr bwMode="auto">
            <a:xfrm>
              <a:off x="1676" y="3685"/>
              <a:ext cx="92" cy="114"/>
            </a:xfrm>
            <a:custGeom>
              <a:avLst/>
              <a:gdLst/>
              <a:ahLst/>
              <a:cxnLst>
                <a:cxn ang="0">
                  <a:pos x="91" y="88"/>
                </a:cxn>
                <a:cxn ang="0">
                  <a:pos x="91" y="0"/>
                </a:cxn>
                <a:cxn ang="0">
                  <a:pos x="0" y="24"/>
                </a:cxn>
                <a:cxn ang="0">
                  <a:pos x="0" y="113"/>
                </a:cxn>
                <a:cxn ang="0">
                  <a:pos x="91" y="88"/>
                </a:cxn>
              </a:cxnLst>
              <a:rect l="0" t="0" r="r" b="b"/>
              <a:pathLst>
                <a:path w="92" h="114">
                  <a:moveTo>
                    <a:pt x="91" y="88"/>
                  </a:moveTo>
                  <a:lnTo>
                    <a:pt x="91" y="0"/>
                  </a:lnTo>
                  <a:lnTo>
                    <a:pt x="0" y="24"/>
                  </a:lnTo>
                  <a:lnTo>
                    <a:pt x="0" y="113"/>
                  </a:lnTo>
                  <a:lnTo>
                    <a:pt x="91" y="88"/>
                  </a:lnTo>
                </a:path>
              </a:pathLst>
            </a:custGeom>
            <a:solidFill>
              <a:srgbClr val="E5E5E5"/>
            </a:solidFill>
            <a:ln w="9525" cap="rnd">
              <a:noFill/>
              <a:round/>
              <a:headEnd/>
              <a:tailEnd/>
            </a:ln>
            <a:effectLst/>
          </p:spPr>
          <p:txBody>
            <a:bodyPr/>
            <a:lstStyle/>
            <a:p>
              <a:endParaRPr lang="en-US"/>
            </a:p>
          </p:txBody>
        </p:sp>
        <p:sp>
          <p:nvSpPr>
            <p:cNvPr id="399" name="Freeform 360"/>
            <p:cNvSpPr>
              <a:spLocks/>
            </p:cNvSpPr>
            <p:nvPr/>
          </p:nvSpPr>
          <p:spPr bwMode="auto">
            <a:xfrm>
              <a:off x="1520" y="3705"/>
              <a:ext cx="121" cy="150"/>
            </a:xfrm>
            <a:custGeom>
              <a:avLst/>
              <a:gdLst/>
              <a:ahLst/>
              <a:cxnLst>
                <a:cxn ang="0">
                  <a:pos x="120" y="116"/>
                </a:cxn>
                <a:cxn ang="0">
                  <a:pos x="120" y="0"/>
                </a:cxn>
                <a:cxn ang="0">
                  <a:pos x="0" y="31"/>
                </a:cxn>
                <a:cxn ang="0">
                  <a:pos x="0" y="149"/>
                </a:cxn>
                <a:cxn ang="0">
                  <a:pos x="120" y="116"/>
                </a:cxn>
              </a:cxnLst>
              <a:rect l="0" t="0" r="r" b="b"/>
              <a:pathLst>
                <a:path w="121" h="150">
                  <a:moveTo>
                    <a:pt x="120" y="116"/>
                  </a:moveTo>
                  <a:lnTo>
                    <a:pt x="120" y="0"/>
                  </a:lnTo>
                  <a:lnTo>
                    <a:pt x="0" y="31"/>
                  </a:lnTo>
                  <a:lnTo>
                    <a:pt x="0" y="149"/>
                  </a:lnTo>
                  <a:lnTo>
                    <a:pt x="120" y="116"/>
                  </a:lnTo>
                </a:path>
              </a:pathLst>
            </a:custGeom>
            <a:solidFill>
              <a:srgbClr val="7F7F7F"/>
            </a:solidFill>
            <a:ln w="9525" cap="rnd">
              <a:noFill/>
              <a:round/>
              <a:headEnd/>
              <a:tailEnd/>
            </a:ln>
            <a:effectLst/>
          </p:spPr>
          <p:txBody>
            <a:bodyPr/>
            <a:lstStyle/>
            <a:p>
              <a:endParaRPr lang="en-US"/>
            </a:p>
          </p:txBody>
        </p:sp>
        <p:sp>
          <p:nvSpPr>
            <p:cNvPr id="400" name="Freeform 361"/>
            <p:cNvSpPr>
              <a:spLocks/>
            </p:cNvSpPr>
            <p:nvPr/>
          </p:nvSpPr>
          <p:spPr bwMode="auto">
            <a:xfrm>
              <a:off x="1612" y="3705"/>
              <a:ext cx="29" cy="117"/>
            </a:xfrm>
            <a:custGeom>
              <a:avLst/>
              <a:gdLst/>
              <a:ahLst/>
              <a:cxnLst>
                <a:cxn ang="0">
                  <a:pos x="28" y="116"/>
                </a:cxn>
                <a:cxn ang="0">
                  <a:pos x="28" y="0"/>
                </a:cxn>
                <a:cxn ang="0">
                  <a:pos x="0" y="30"/>
                </a:cxn>
                <a:cxn ang="0">
                  <a:pos x="0" y="104"/>
                </a:cxn>
                <a:cxn ang="0">
                  <a:pos x="28" y="116"/>
                </a:cxn>
              </a:cxnLst>
              <a:rect l="0" t="0" r="r" b="b"/>
              <a:pathLst>
                <a:path w="29" h="117">
                  <a:moveTo>
                    <a:pt x="28" y="116"/>
                  </a:moveTo>
                  <a:lnTo>
                    <a:pt x="28" y="0"/>
                  </a:lnTo>
                  <a:lnTo>
                    <a:pt x="0" y="30"/>
                  </a:lnTo>
                  <a:lnTo>
                    <a:pt x="0" y="104"/>
                  </a:lnTo>
                  <a:lnTo>
                    <a:pt x="28" y="116"/>
                  </a:lnTo>
                </a:path>
              </a:pathLst>
            </a:custGeom>
            <a:solidFill>
              <a:srgbClr val="BFBFBF"/>
            </a:solidFill>
            <a:ln w="9525" cap="rnd">
              <a:noFill/>
              <a:round/>
              <a:headEnd/>
              <a:tailEnd/>
            </a:ln>
            <a:effectLst/>
          </p:spPr>
          <p:txBody>
            <a:bodyPr/>
            <a:lstStyle/>
            <a:p>
              <a:endParaRPr lang="en-US"/>
            </a:p>
          </p:txBody>
        </p:sp>
        <p:sp>
          <p:nvSpPr>
            <p:cNvPr id="401" name="Freeform 362"/>
            <p:cNvSpPr>
              <a:spLocks/>
            </p:cNvSpPr>
            <p:nvPr/>
          </p:nvSpPr>
          <p:spPr bwMode="auto">
            <a:xfrm>
              <a:off x="1520" y="3737"/>
              <a:ext cx="28" cy="118"/>
            </a:xfrm>
            <a:custGeom>
              <a:avLst/>
              <a:gdLst/>
              <a:ahLst/>
              <a:cxnLst>
                <a:cxn ang="0">
                  <a:pos x="27" y="86"/>
                </a:cxn>
                <a:cxn ang="0">
                  <a:pos x="27" y="21"/>
                </a:cxn>
                <a:cxn ang="0">
                  <a:pos x="0" y="0"/>
                </a:cxn>
                <a:cxn ang="0">
                  <a:pos x="0" y="117"/>
                </a:cxn>
                <a:cxn ang="0">
                  <a:pos x="27" y="86"/>
                </a:cxn>
              </a:cxnLst>
              <a:rect l="0" t="0" r="r" b="b"/>
              <a:pathLst>
                <a:path w="28" h="118">
                  <a:moveTo>
                    <a:pt x="27" y="86"/>
                  </a:moveTo>
                  <a:lnTo>
                    <a:pt x="27" y="21"/>
                  </a:lnTo>
                  <a:lnTo>
                    <a:pt x="0" y="0"/>
                  </a:lnTo>
                  <a:lnTo>
                    <a:pt x="0" y="117"/>
                  </a:lnTo>
                  <a:lnTo>
                    <a:pt x="27" y="86"/>
                  </a:lnTo>
                </a:path>
              </a:pathLst>
            </a:custGeom>
            <a:solidFill>
              <a:srgbClr val="BFBFBF"/>
            </a:solidFill>
            <a:ln w="9525" cap="rnd">
              <a:noFill/>
              <a:round/>
              <a:headEnd/>
              <a:tailEnd/>
            </a:ln>
            <a:effectLst/>
          </p:spPr>
          <p:txBody>
            <a:bodyPr/>
            <a:lstStyle/>
            <a:p>
              <a:endParaRPr lang="en-US"/>
            </a:p>
          </p:txBody>
        </p:sp>
        <p:sp>
          <p:nvSpPr>
            <p:cNvPr id="402" name="Freeform 363"/>
            <p:cNvSpPr>
              <a:spLocks/>
            </p:cNvSpPr>
            <p:nvPr/>
          </p:nvSpPr>
          <p:spPr bwMode="auto">
            <a:xfrm>
              <a:off x="1533" y="3723"/>
              <a:ext cx="92" cy="114"/>
            </a:xfrm>
            <a:custGeom>
              <a:avLst/>
              <a:gdLst/>
              <a:ahLst/>
              <a:cxnLst>
                <a:cxn ang="0">
                  <a:pos x="91" y="89"/>
                </a:cxn>
                <a:cxn ang="0">
                  <a:pos x="91" y="0"/>
                </a:cxn>
                <a:cxn ang="0">
                  <a:pos x="0" y="23"/>
                </a:cxn>
                <a:cxn ang="0">
                  <a:pos x="0" y="113"/>
                </a:cxn>
                <a:cxn ang="0">
                  <a:pos x="91" y="89"/>
                </a:cxn>
              </a:cxnLst>
              <a:rect l="0" t="0" r="r" b="b"/>
              <a:pathLst>
                <a:path w="92" h="114">
                  <a:moveTo>
                    <a:pt x="91" y="89"/>
                  </a:moveTo>
                  <a:lnTo>
                    <a:pt x="91" y="0"/>
                  </a:lnTo>
                  <a:lnTo>
                    <a:pt x="0" y="23"/>
                  </a:lnTo>
                  <a:lnTo>
                    <a:pt x="0" y="113"/>
                  </a:lnTo>
                  <a:lnTo>
                    <a:pt x="91" y="89"/>
                  </a:lnTo>
                </a:path>
              </a:pathLst>
            </a:custGeom>
            <a:solidFill>
              <a:srgbClr val="E5E5E5"/>
            </a:solidFill>
            <a:ln w="9525" cap="rnd">
              <a:noFill/>
              <a:round/>
              <a:headEnd/>
              <a:tailEnd/>
            </a:ln>
            <a:effectLst/>
          </p:spPr>
          <p:txBody>
            <a:bodyPr/>
            <a:lstStyle/>
            <a:p>
              <a:endParaRPr lang="en-US"/>
            </a:p>
          </p:txBody>
        </p:sp>
        <p:sp>
          <p:nvSpPr>
            <p:cNvPr id="403" name="Freeform 364"/>
            <p:cNvSpPr>
              <a:spLocks/>
            </p:cNvSpPr>
            <p:nvPr/>
          </p:nvSpPr>
          <p:spPr bwMode="auto">
            <a:xfrm>
              <a:off x="1837" y="3160"/>
              <a:ext cx="102" cy="145"/>
            </a:xfrm>
            <a:custGeom>
              <a:avLst/>
              <a:gdLst/>
              <a:ahLst/>
              <a:cxnLst>
                <a:cxn ang="0">
                  <a:pos x="101" y="117"/>
                </a:cxn>
                <a:cxn ang="0">
                  <a:pos x="101" y="0"/>
                </a:cxn>
                <a:cxn ang="0">
                  <a:pos x="0" y="27"/>
                </a:cxn>
                <a:cxn ang="0">
                  <a:pos x="0" y="144"/>
                </a:cxn>
                <a:cxn ang="0">
                  <a:pos x="101" y="117"/>
                </a:cxn>
              </a:cxnLst>
              <a:rect l="0" t="0" r="r" b="b"/>
              <a:pathLst>
                <a:path w="102" h="145">
                  <a:moveTo>
                    <a:pt x="101" y="117"/>
                  </a:moveTo>
                  <a:lnTo>
                    <a:pt x="101" y="0"/>
                  </a:lnTo>
                  <a:lnTo>
                    <a:pt x="0" y="27"/>
                  </a:lnTo>
                  <a:lnTo>
                    <a:pt x="0" y="144"/>
                  </a:lnTo>
                  <a:lnTo>
                    <a:pt x="101" y="117"/>
                  </a:lnTo>
                </a:path>
              </a:pathLst>
            </a:custGeom>
            <a:solidFill>
              <a:srgbClr val="7F7F7F"/>
            </a:solidFill>
            <a:ln w="9525" cap="rnd">
              <a:noFill/>
              <a:round/>
              <a:headEnd/>
              <a:tailEnd/>
            </a:ln>
            <a:effectLst/>
          </p:spPr>
          <p:txBody>
            <a:bodyPr/>
            <a:lstStyle/>
            <a:p>
              <a:endParaRPr lang="en-US"/>
            </a:p>
          </p:txBody>
        </p:sp>
        <p:sp>
          <p:nvSpPr>
            <p:cNvPr id="404" name="Freeform 365"/>
            <p:cNvSpPr>
              <a:spLocks/>
            </p:cNvSpPr>
            <p:nvPr/>
          </p:nvSpPr>
          <p:spPr bwMode="auto">
            <a:xfrm>
              <a:off x="1911" y="3160"/>
              <a:ext cx="28" cy="118"/>
            </a:xfrm>
            <a:custGeom>
              <a:avLst/>
              <a:gdLst/>
              <a:ahLst/>
              <a:cxnLst>
                <a:cxn ang="0">
                  <a:pos x="27" y="117"/>
                </a:cxn>
                <a:cxn ang="0">
                  <a:pos x="27" y="0"/>
                </a:cxn>
                <a:cxn ang="0">
                  <a:pos x="0" y="31"/>
                </a:cxn>
                <a:cxn ang="0">
                  <a:pos x="0" y="104"/>
                </a:cxn>
                <a:cxn ang="0">
                  <a:pos x="27" y="117"/>
                </a:cxn>
              </a:cxnLst>
              <a:rect l="0" t="0" r="r" b="b"/>
              <a:pathLst>
                <a:path w="28" h="118">
                  <a:moveTo>
                    <a:pt x="27" y="117"/>
                  </a:moveTo>
                  <a:lnTo>
                    <a:pt x="27" y="0"/>
                  </a:lnTo>
                  <a:lnTo>
                    <a:pt x="0" y="31"/>
                  </a:lnTo>
                  <a:lnTo>
                    <a:pt x="0" y="104"/>
                  </a:lnTo>
                  <a:lnTo>
                    <a:pt x="27" y="117"/>
                  </a:lnTo>
                </a:path>
              </a:pathLst>
            </a:custGeom>
            <a:solidFill>
              <a:srgbClr val="BFBFBF"/>
            </a:solidFill>
            <a:ln w="9525" cap="rnd">
              <a:noFill/>
              <a:round/>
              <a:headEnd/>
              <a:tailEnd/>
            </a:ln>
            <a:effectLst/>
          </p:spPr>
          <p:txBody>
            <a:bodyPr/>
            <a:lstStyle/>
            <a:p>
              <a:endParaRPr lang="en-US"/>
            </a:p>
          </p:txBody>
        </p:sp>
        <p:sp>
          <p:nvSpPr>
            <p:cNvPr id="405" name="Freeform 366"/>
            <p:cNvSpPr>
              <a:spLocks/>
            </p:cNvSpPr>
            <p:nvPr/>
          </p:nvSpPr>
          <p:spPr bwMode="auto">
            <a:xfrm>
              <a:off x="1837" y="3188"/>
              <a:ext cx="27" cy="117"/>
            </a:xfrm>
            <a:custGeom>
              <a:avLst/>
              <a:gdLst/>
              <a:ahLst/>
              <a:cxnLst>
                <a:cxn ang="0">
                  <a:pos x="26" y="85"/>
                </a:cxn>
                <a:cxn ang="0">
                  <a:pos x="26" y="21"/>
                </a:cxn>
                <a:cxn ang="0">
                  <a:pos x="0" y="0"/>
                </a:cxn>
                <a:cxn ang="0">
                  <a:pos x="0" y="116"/>
                </a:cxn>
                <a:cxn ang="0">
                  <a:pos x="26" y="85"/>
                </a:cxn>
              </a:cxnLst>
              <a:rect l="0" t="0" r="r" b="b"/>
              <a:pathLst>
                <a:path w="27" h="117">
                  <a:moveTo>
                    <a:pt x="26" y="85"/>
                  </a:moveTo>
                  <a:lnTo>
                    <a:pt x="26" y="21"/>
                  </a:lnTo>
                  <a:lnTo>
                    <a:pt x="0" y="0"/>
                  </a:lnTo>
                  <a:lnTo>
                    <a:pt x="0" y="116"/>
                  </a:lnTo>
                  <a:lnTo>
                    <a:pt x="26" y="85"/>
                  </a:lnTo>
                </a:path>
              </a:pathLst>
            </a:custGeom>
            <a:solidFill>
              <a:srgbClr val="BFBFBF"/>
            </a:solidFill>
            <a:ln w="9525" cap="rnd">
              <a:noFill/>
              <a:round/>
              <a:headEnd/>
              <a:tailEnd/>
            </a:ln>
            <a:effectLst/>
          </p:spPr>
          <p:txBody>
            <a:bodyPr/>
            <a:lstStyle/>
            <a:p>
              <a:endParaRPr lang="en-US"/>
            </a:p>
          </p:txBody>
        </p:sp>
        <p:sp>
          <p:nvSpPr>
            <p:cNvPr id="406" name="Freeform 367"/>
            <p:cNvSpPr>
              <a:spLocks/>
            </p:cNvSpPr>
            <p:nvPr/>
          </p:nvSpPr>
          <p:spPr bwMode="auto">
            <a:xfrm>
              <a:off x="1849" y="3178"/>
              <a:ext cx="75" cy="110"/>
            </a:xfrm>
            <a:custGeom>
              <a:avLst/>
              <a:gdLst/>
              <a:ahLst/>
              <a:cxnLst>
                <a:cxn ang="0">
                  <a:pos x="74" y="89"/>
                </a:cxn>
                <a:cxn ang="0">
                  <a:pos x="74" y="0"/>
                </a:cxn>
                <a:cxn ang="0">
                  <a:pos x="0" y="19"/>
                </a:cxn>
                <a:cxn ang="0">
                  <a:pos x="0" y="109"/>
                </a:cxn>
                <a:cxn ang="0">
                  <a:pos x="74" y="89"/>
                </a:cxn>
              </a:cxnLst>
              <a:rect l="0" t="0" r="r" b="b"/>
              <a:pathLst>
                <a:path w="75" h="110">
                  <a:moveTo>
                    <a:pt x="74" y="89"/>
                  </a:moveTo>
                  <a:lnTo>
                    <a:pt x="74" y="0"/>
                  </a:lnTo>
                  <a:lnTo>
                    <a:pt x="0" y="19"/>
                  </a:lnTo>
                  <a:lnTo>
                    <a:pt x="0" y="109"/>
                  </a:lnTo>
                  <a:lnTo>
                    <a:pt x="74" y="89"/>
                  </a:lnTo>
                </a:path>
              </a:pathLst>
            </a:custGeom>
            <a:solidFill>
              <a:srgbClr val="E5E5E5"/>
            </a:solidFill>
            <a:ln w="9525" cap="rnd">
              <a:noFill/>
              <a:round/>
              <a:headEnd/>
              <a:tailEnd/>
            </a:ln>
            <a:effectLst/>
          </p:spPr>
          <p:txBody>
            <a:bodyPr/>
            <a:lstStyle/>
            <a:p>
              <a:endParaRPr lang="en-US"/>
            </a:p>
          </p:txBody>
        </p:sp>
        <p:sp>
          <p:nvSpPr>
            <p:cNvPr id="407" name="Freeform 368"/>
            <p:cNvSpPr>
              <a:spLocks/>
            </p:cNvSpPr>
            <p:nvPr/>
          </p:nvSpPr>
          <p:spPr bwMode="auto">
            <a:xfrm>
              <a:off x="1837" y="3622"/>
              <a:ext cx="102" cy="144"/>
            </a:xfrm>
            <a:custGeom>
              <a:avLst/>
              <a:gdLst/>
              <a:ahLst/>
              <a:cxnLst>
                <a:cxn ang="0">
                  <a:pos x="101" y="115"/>
                </a:cxn>
                <a:cxn ang="0">
                  <a:pos x="101" y="0"/>
                </a:cxn>
                <a:cxn ang="0">
                  <a:pos x="0" y="26"/>
                </a:cxn>
                <a:cxn ang="0">
                  <a:pos x="0" y="143"/>
                </a:cxn>
                <a:cxn ang="0">
                  <a:pos x="101" y="115"/>
                </a:cxn>
              </a:cxnLst>
              <a:rect l="0" t="0" r="r" b="b"/>
              <a:pathLst>
                <a:path w="102" h="144">
                  <a:moveTo>
                    <a:pt x="101" y="115"/>
                  </a:moveTo>
                  <a:lnTo>
                    <a:pt x="101" y="0"/>
                  </a:lnTo>
                  <a:lnTo>
                    <a:pt x="0" y="26"/>
                  </a:lnTo>
                  <a:lnTo>
                    <a:pt x="0" y="143"/>
                  </a:lnTo>
                  <a:lnTo>
                    <a:pt x="101" y="115"/>
                  </a:lnTo>
                </a:path>
              </a:pathLst>
            </a:custGeom>
            <a:solidFill>
              <a:srgbClr val="7F7F7F"/>
            </a:solidFill>
            <a:ln w="9525" cap="rnd">
              <a:noFill/>
              <a:round/>
              <a:headEnd/>
              <a:tailEnd/>
            </a:ln>
            <a:effectLst/>
          </p:spPr>
          <p:txBody>
            <a:bodyPr/>
            <a:lstStyle/>
            <a:p>
              <a:endParaRPr lang="en-US"/>
            </a:p>
          </p:txBody>
        </p:sp>
        <p:sp>
          <p:nvSpPr>
            <p:cNvPr id="408" name="Freeform 369"/>
            <p:cNvSpPr>
              <a:spLocks/>
            </p:cNvSpPr>
            <p:nvPr/>
          </p:nvSpPr>
          <p:spPr bwMode="auto">
            <a:xfrm>
              <a:off x="1911" y="3622"/>
              <a:ext cx="28" cy="118"/>
            </a:xfrm>
            <a:custGeom>
              <a:avLst/>
              <a:gdLst/>
              <a:ahLst/>
              <a:cxnLst>
                <a:cxn ang="0">
                  <a:pos x="27" y="117"/>
                </a:cxn>
                <a:cxn ang="0">
                  <a:pos x="27" y="0"/>
                </a:cxn>
                <a:cxn ang="0">
                  <a:pos x="0" y="31"/>
                </a:cxn>
                <a:cxn ang="0">
                  <a:pos x="0" y="105"/>
                </a:cxn>
                <a:cxn ang="0">
                  <a:pos x="27" y="117"/>
                </a:cxn>
              </a:cxnLst>
              <a:rect l="0" t="0" r="r" b="b"/>
              <a:pathLst>
                <a:path w="28" h="118">
                  <a:moveTo>
                    <a:pt x="27" y="117"/>
                  </a:moveTo>
                  <a:lnTo>
                    <a:pt x="27" y="0"/>
                  </a:lnTo>
                  <a:lnTo>
                    <a:pt x="0" y="31"/>
                  </a:lnTo>
                  <a:lnTo>
                    <a:pt x="0" y="105"/>
                  </a:lnTo>
                  <a:lnTo>
                    <a:pt x="27" y="117"/>
                  </a:lnTo>
                </a:path>
              </a:pathLst>
            </a:custGeom>
            <a:solidFill>
              <a:srgbClr val="BFBFBF"/>
            </a:solidFill>
            <a:ln w="9525" cap="rnd">
              <a:noFill/>
              <a:round/>
              <a:headEnd/>
              <a:tailEnd/>
            </a:ln>
            <a:effectLst/>
          </p:spPr>
          <p:txBody>
            <a:bodyPr/>
            <a:lstStyle/>
            <a:p>
              <a:endParaRPr lang="en-US"/>
            </a:p>
          </p:txBody>
        </p:sp>
        <p:sp>
          <p:nvSpPr>
            <p:cNvPr id="409" name="Freeform 370"/>
            <p:cNvSpPr>
              <a:spLocks/>
            </p:cNvSpPr>
            <p:nvPr/>
          </p:nvSpPr>
          <p:spPr bwMode="auto">
            <a:xfrm>
              <a:off x="1837" y="3649"/>
              <a:ext cx="27" cy="117"/>
            </a:xfrm>
            <a:custGeom>
              <a:avLst/>
              <a:gdLst/>
              <a:ahLst/>
              <a:cxnLst>
                <a:cxn ang="0">
                  <a:pos x="26" y="85"/>
                </a:cxn>
                <a:cxn ang="0">
                  <a:pos x="26" y="21"/>
                </a:cxn>
                <a:cxn ang="0">
                  <a:pos x="0" y="0"/>
                </a:cxn>
                <a:cxn ang="0">
                  <a:pos x="0" y="116"/>
                </a:cxn>
                <a:cxn ang="0">
                  <a:pos x="26" y="85"/>
                </a:cxn>
              </a:cxnLst>
              <a:rect l="0" t="0" r="r" b="b"/>
              <a:pathLst>
                <a:path w="27" h="117">
                  <a:moveTo>
                    <a:pt x="26" y="85"/>
                  </a:moveTo>
                  <a:lnTo>
                    <a:pt x="26" y="21"/>
                  </a:lnTo>
                  <a:lnTo>
                    <a:pt x="0" y="0"/>
                  </a:lnTo>
                  <a:lnTo>
                    <a:pt x="0" y="116"/>
                  </a:lnTo>
                  <a:lnTo>
                    <a:pt x="26" y="85"/>
                  </a:lnTo>
                </a:path>
              </a:pathLst>
            </a:custGeom>
            <a:solidFill>
              <a:srgbClr val="BFBFBF"/>
            </a:solidFill>
            <a:ln w="9525" cap="rnd">
              <a:noFill/>
              <a:round/>
              <a:headEnd/>
              <a:tailEnd/>
            </a:ln>
            <a:effectLst/>
          </p:spPr>
          <p:txBody>
            <a:bodyPr/>
            <a:lstStyle/>
            <a:p>
              <a:endParaRPr lang="en-US"/>
            </a:p>
          </p:txBody>
        </p:sp>
        <p:sp>
          <p:nvSpPr>
            <p:cNvPr id="410" name="Freeform 371"/>
            <p:cNvSpPr>
              <a:spLocks/>
            </p:cNvSpPr>
            <p:nvPr/>
          </p:nvSpPr>
          <p:spPr bwMode="auto">
            <a:xfrm>
              <a:off x="1849" y="3640"/>
              <a:ext cx="75" cy="110"/>
            </a:xfrm>
            <a:custGeom>
              <a:avLst/>
              <a:gdLst/>
              <a:ahLst/>
              <a:cxnLst>
                <a:cxn ang="0">
                  <a:pos x="74" y="89"/>
                </a:cxn>
                <a:cxn ang="0">
                  <a:pos x="74" y="0"/>
                </a:cxn>
                <a:cxn ang="0">
                  <a:pos x="0" y="19"/>
                </a:cxn>
                <a:cxn ang="0">
                  <a:pos x="0" y="109"/>
                </a:cxn>
                <a:cxn ang="0">
                  <a:pos x="74" y="89"/>
                </a:cxn>
              </a:cxnLst>
              <a:rect l="0" t="0" r="r" b="b"/>
              <a:pathLst>
                <a:path w="75" h="110">
                  <a:moveTo>
                    <a:pt x="74" y="89"/>
                  </a:moveTo>
                  <a:lnTo>
                    <a:pt x="74" y="0"/>
                  </a:lnTo>
                  <a:lnTo>
                    <a:pt x="0" y="19"/>
                  </a:lnTo>
                  <a:lnTo>
                    <a:pt x="0" y="109"/>
                  </a:lnTo>
                  <a:lnTo>
                    <a:pt x="74" y="89"/>
                  </a:lnTo>
                </a:path>
              </a:pathLst>
            </a:custGeom>
            <a:solidFill>
              <a:srgbClr val="E5E5E5"/>
            </a:solidFill>
            <a:ln w="9525" cap="rnd">
              <a:noFill/>
              <a:round/>
              <a:headEnd/>
              <a:tailEnd/>
            </a:ln>
            <a:effectLst/>
          </p:spPr>
          <p:txBody>
            <a:bodyPr/>
            <a:lstStyle/>
            <a:p>
              <a:endParaRPr lang="en-US"/>
            </a:p>
          </p:txBody>
        </p:sp>
        <p:sp>
          <p:nvSpPr>
            <p:cNvPr id="411" name="Freeform 372"/>
            <p:cNvSpPr>
              <a:spLocks/>
            </p:cNvSpPr>
            <p:nvPr/>
          </p:nvSpPr>
          <p:spPr bwMode="auto">
            <a:xfrm>
              <a:off x="1342" y="3252"/>
              <a:ext cx="159" cy="652"/>
            </a:xfrm>
            <a:custGeom>
              <a:avLst/>
              <a:gdLst/>
              <a:ahLst/>
              <a:cxnLst>
                <a:cxn ang="0">
                  <a:pos x="158" y="42"/>
                </a:cxn>
                <a:cxn ang="0">
                  <a:pos x="158" y="651"/>
                </a:cxn>
                <a:cxn ang="0">
                  <a:pos x="0" y="609"/>
                </a:cxn>
                <a:cxn ang="0">
                  <a:pos x="0" y="0"/>
                </a:cxn>
                <a:cxn ang="0">
                  <a:pos x="158" y="42"/>
                </a:cxn>
              </a:cxnLst>
              <a:rect l="0" t="0" r="r" b="b"/>
              <a:pathLst>
                <a:path w="159" h="652">
                  <a:moveTo>
                    <a:pt x="158" y="42"/>
                  </a:moveTo>
                  <a:lnTo>
                    <a:pt x="158" y="651"/>
                  </a:lnTo>
                  <a:lnTo>
                    <a:pt x="0" y="609"/>
                  </a:lnTo>
                  <a:lnTo>
                    <a:pt x="0" y="0"/>
                  </a:lnTo>
                  <a:lnTo>
                    <a:pt x="158" y="42"/>
                  </a:lnTo>
                </a:path>
              </a:pathLst>
            </a:custGeom>
            <a:solidFill>
              <a:srgbClr val="4C4C4C"/>
            </a:solidFill>
            <a:ln w="9525" cap="rnd">
              <a:noFill/>
              <a:round/>
              <a:headEnd/>
              <a:tailEnd/>
            </a:ln>
            <a:effectLst/>
          </p:spPr>
          <p:txBody>
            <a:bodyPr/>
            <a:lstStyle/>
            <a:p>
              <a:endParaRPr lang="en-US"/>
            </a:p>
          </p:txBody>
        </p:sp>
        <p:sp>
          <p:nvSpPr>
            <p:cNvPr id="412" name="Freeform 373"/>
            <p:cNvSpPr>
              <a:spLocks/>
            </p:cNvSpPr>
            <p:nvPr/>
          </p:nvSpPr>
          <p:spPr bwMode="auto">
            <a:xfrm>
              <a:off x="1319" y="3214"/>
              <a:ext cx="182" cy="659"/>
            </a:xfrm>
            <a:custGeom>
              <a:avLst/>
              <a:gdLst/>
              <a:ahLst/>
              <a:cxnLst>
                <a:cxn ang="0">
                  <a:pos x="181" y="49"/>
                </a:cxn>
                <a:cxn ang="0">
                  <a:pos x="181" y="658"/>
                </a:cxn>
                <a:cxn ang="0">
                  <a:pos x="0" y="609"/>
                </a:cxn>
                <a:cxn ang="0">
                  <a:pos x="0" y="0"/>
                </a:cxn>
                <a:cxn ang="0">
                  <a:pos x="181" y="49"/>
                </a:cxn>
              </a:cxnLst>
              <a:rect l="0" t="0" r="r" b="b"/>
              <a:pathLst>
                <a:path w="182" h="659">
                  <a:moveTo>
                    <a:pt x="181" y="49"/>
                  </a:moveTo>
                  <a:lnTo>
                    <a:pt x="181" y="658"/>
                  </a:lnTo>
                  <a:lnTo>
                    <a:pt x="0" y="609"/>
                  </a:lnTo>
                  <a:lnTo>
                    <a:pt x="0" y="0"/>
                  </a:lnTo>
                  <a:lnTo>
                    <a:pt x="181" y="49"/>
                  </a:lnTo>
                </a:path>
              </a:pathLst>
            </a:custGeom>
            <a:solidFill>
              <a:srgbClr val="7F7F7F"/>
            </a:solidFill>
            <a:ln w="9525" cap="rnd">
              <a:noFill/>
              <a:round/>
              <a:headEnd/>
              <a:tailEnd/>
            </a:ln>
            <a:effectLst/>
          </p:spPr>
          <p:txBody>
            <a:bodyPr/>
            <a:lstStyle/>
            <a:p>
              <a:endParaRPr lang="en-US"/>
            </a:p>
          </p:txBody>
        </p:sp>
      </p:grpSp>
    </p:spTree>
    <p:extLst>
      <p:ext uri="{BB962C8B-B14F-4D97-AF65-F5344CB8AC3E}">
        <p14:creationId xmlns:p14="http://schemas.microsoft.com/office/powerpoint/2010/main" val="2909711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9147" y="932688"/>
            <a:ext cx="10614465" cy="5545230"/>
          </a:xfrm>
          <a:prstGeom prst="rect">
            <a:avLst/>
          </a:prstGeom>
        </p:spPr>
      </p:pic>
      <p:sp>
        <p:nvSpPr>
          <p:cNvPr id="3" name="Text Placeholder 2"/>
          <p:cNvSpPr>
            <a:spLocks noGrp="1"/>
          </p:cNvSpPr>
          <p:nvPr>
            <p:ph type="body" sz="quarter" idx="11"/>
          </p:nvPr>
        </p:nvSpPr>
        <p:spPr/>
        <p:txBody>
          <a:bodyPr/>
          <a:lstStyle/>
          <a:p>
            <a:r>
              <a:rPr lang="en-US" dirty="0" smtClean="0"/>
              <a:t>SQL DATA STRUCTURE</a:t>
            </a:r>
            <a:endParaRPr lang="en-US" dirty="0"/>
          </a:p>
        </p:txBody>
      </p:sp>
    </p:spTree>
    <p:extLst>
      <p:ext uri="{BB962C8B-B14F-4D97-AF65-F5344CB8AC3E}">
        <p14:creationId xmlns:p14="http://schemas.microsoft.com/office/powerpoint/2010/main" val="3979828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800" dirty="0" smtClean="0"/>
              <a:t>RELATING MULTIPLE TABLES</a:t>
            </a:r>
            <a:endParaRPr lang="en-US" dirty="0"/>
          </a:p>
        </p:txBody>
      </p:sp>
      <p:sp>
        <p:nvSpPr>
          <p:cNvPr id="5" name="Rectangle 2"/>
          <p:cNvSpPr>
            <a:spLocks noChangeArrowheads="1"/>
          </p:cNvSpPr>
          <p:nvPr/>
        </p:nvSpPr>
        <p:spPr bwMode="blackWhite">
          <a:xfrm>
            <a:off x="1988820" y="3761423"/>
            <a:ext cx="3775075" cy="1247775"/>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a:outerShdw dist="53882" dir="2700000" algn="ctr" rotWithShape="0">
              <a:srgbClr val="000000"/>
            </a:outerShdw>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	</a:t>
            </a: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p:txBody>
      </p:sp>
      <p:sp>
        <p:nvSpPr>
          <p:cNvPr id="6" name="Rectangle 3"/>
          <p:cNvSpPr>
            <a:spLocks noChangeArrowheads="1"/>
          </p:cNvSpPr>
          <p:nvPr/>
        </p:nvSpPr>
        <p:spPr bwMode="blackWhite">
          <a:xfrm>
            <a:off x="5887720" y="3761423"/>
            <a:ext cx="3775075" cy="1247775"/>
          </a:xfrm>
          <a:prstGeom prst="rect">
            <a:avLst/>
          </a:prstGeom>
          <a:gradFill rotWithShape="0">
            <a:gsLst>
              <a:gs pos="0">
                <a:srgbClr val="FF9966">
                  <a:gamma/>
                  <a:shade val="89804"/>
                  <a:invGamma/>
                </a:srgbClr>
              </a:gs>
              <a:gs pos="50000">
                <a:srgbClr val="FF9966"/>
              </a:gs>
              <a:gs pos="100000">
                <a:srgbClr val="FF9966">
                  <a:gamma/>
                  <a:shade val="89804"/>
                  <a:invGamma/>
                </a:srgbClr>
              </a:gs>
            </a:gsLst>
            <a:lin ang="2700000" scaled="1"/>
          </a:gradFill>
          <a:ln w="12700">
            <a:solidFill>
              <a:srgbClr val="000000"/>
            </a:solidFill>
            <a:miter lim="800000"/>
            <a:headEnd/>
            <a:tailEnd/>
          </a:ln>
          <a:effectLst>
            <a:outerShdw dist="53882" dir="2700000" algn="ctr" rotWithShape="0">
              <a:srgbClr val="000000"/>
            </a:outerShdw>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endParaRPr lang="ru-RU" sz="1200">
              <a:solidFill>
                <a:srgbClr val="000000"/>
              </a:solidFill>
              <a:latin typeface="Courier New" pitchFamily="49" charset="0"/>
            </a:endParaRPr>
          </a:p>
        </p:txBody>
      </p:sp>
      <p:sp>
        <p:nvSpPr>
          <p:cNvPr id="7" name="Line 4"/>
          <p:cNvSpPr>
            <a:spLocks noChangeShapeType="1"/>
          </p:cNvSpPr>
          <p:nvPr/>
        </p:nvSpPr>
        <p:spPr bwMode="auto">
          <a:xfrm>
            <a:off x="1982470" y="403606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8" name="Line 5"/>
          <p:cNvSpPr>
            <a:spLocks noChangeShapeType="1"/>
          </p:cNvSpPr>
          <p:nvPr/>
        </p:nvSpPr>
        <p:spPr bwMode="auto">
          <a:xfrm>
            <a:off x="1982470" y="427101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9" name="Line 6"/>
          <p:cNvSpPr>
            <a:spLocks noChangeShapeType="1"/>
          </p:cNvSpPr>
          <p:nvPr/>
        </p:nvSpPr>
        <p:spPr bwMode="auto">
          <a:xfrm>
            <a:off x="1982470" y="450596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0" name="Line 7"/>
          <p:cNvSpPr>
            <a:spLocks noChangeShapeType="1"/>
          </p:cNvSpPr>
          <p:nvPr/>
        </p:nvSpPr>
        <p:spPr bwMode="auto">
          <a:xfrm>
            <a:off x="1982470" y="474091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1" name="Line 8"/>
          <p:cNvSpPr>
            <a:spLocks noChangeShapeType="1"/>
          </p:cNvSpPr>
          <p:nvPr/>
        </p:nvSpPr>
        <p:spPr bwMode="auto">
          <a:xfrm>
            <a:off x="2763520" y="3756660"/>
            <a:ext cx="0" cy="125730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2" name="Line 9"/>
          <p:cNvSpPr>
            <a:spLocks noChangeShapeType="1"/>
          </p:cNvSpPr>
          <p:nvPr/>
        </p:nvSpPr>
        <p:spPr bwMode="auto">
          <a:xfrm>
            <a:off x="3696970" y="3756660"/>
            <a:ext cx="0" cy="125730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3" name="Line 10"/>
          <p:cNvSpPr>
            <a:spLocks noChangeShapeType="1"/>
          </p:cNvSpPr>
          <p:nvPr/>
        </p:nvSpPr>
        <p:spPr bwMode="auto">
          <a:xfrm>
            <a:off x="4890770" y="3756660"/>
            <a:ext cx="0" cy="125730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4" name="Line 11"/>
          <p:cNvSpPr>
            <a:spLocks noChangeShapeType="1"/>
          </p:cNvSpPr>
          <p:nvPr/>
        </p:nvSpPr>
        <p:spPr bwMode="auto">
          <a:xfrm>
            <a:off x="5900420" y="403606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5" name="Line 12"/>
          <p:cNvSpPr>
            <a:spLocks noChangeShapeType="1"/>
          </p:cNvSpPr>
          <p:nvPr/>
        </p:nvSpPr>
        <p:spPr bwMode="auto">
          <a:xfrm>
            <a:off x="5900420" y="427101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6" name="Line 13"/>
          <p:cNvSpPr>
            <a:spLocks noChangeShapeType="1"/>
          </p:cNvSpPr>
          <p:nvPr/>
        </p:nvSpPr>
        <p:spPr bwMode="auto">
          <a:xfrm>
            <a:off x="5900420" y="450596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7" name="Line 14"/>
          <p:cNvSpPr>
            <a:spLocks noChangeShapeType="1"/>
          </p:cNvSpPr>
          <p:nvPr/>
        </p:nvSpPr>
        <p:spPr bwMode="auto">
          <a:xfrm>
            <a:off x="5900420" y="4740910"/>
            <a:ext cx="3784600" cy="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8" name="Line 15"/>
          <p:cNvSpPr>
            <a:spLocks noChangeShapeType="1"/>
          </p:cNvSpPr>
          <p:nvPr/>
        </p:nvSpPr>
        <p:spPr bwMode="auto">
          <a:xfrm>
            <a:off x="6605270" y="3756660"/>
            <a:ext cx="0" cy="125730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19" name="Line 16"/>
          <p:cNvSpPr>
            <a:spLocks noChangeShapeType="1"/>
          </p:cNvSpPr>
          <p:nvPr/>
        </p:nvSpPr>
        <p:spPr bwMode="auto">
          <a:xfrm>
            <a:off x="7799070" y="3756660"/>
            <a:ext cx="0" cy="1257300"/>
          </a:xfrm>
          <a:prstGeom prst="line">
            <a:avLst/>
          </a:prstGeom>
          <a:noFill/>
          <a:ln w="12700">
            <a:solidFill>
              <a:srgbClr val="000000"/>
            </a:solidFill>
            <a:round/>
            <a:headEnd type="none" w="sm" len="sm"/>
            <a:tailEnd type="none" w="sm" len="sm"/>
          </a:ln>
          <a:effectLst/>
        </p:spPr>
        <p:txBody>
          <a:bodyPr wrap="none" anchor="ctr"/>
          <a:lstStyle/>
          <a:p>
            <a:endParaRPr lang="en-US"/>
          </a:p>
        </p:txBody>
      </p:sp>
      <p:sp>
        <p:nvSpPr>
          <p:cNvPr id="20" name="Rectangle 18"/>
          <p:cNvSpPr>
            <a:spLocks noChangeArrowheads="1"/>
          </p:cNvSpPr>
          <p:nvPr/>
        </p:nvSpPr>
        <p:spPr bwMode="auto">
          <a:xfrm>
            <a:off x="2049145" y="1140460"/>
            <a:ext cx="7635875" cy="787400"/>
          </a:xfrm>
          <a:prstGeom prst="rect">
            <a:avLst/>
          </a:prstGeom>
          <a:noFill/>
          <a:ln w="9525">
            <a:noFill/>
            <a:miter lim="800000"/>
            <a:headEnd/>
            <a:tailEnd/>
          </a:ln>
          <a:effectLst/>
        </p:spPr>
        <p:txBody>
          <a:bodyPr lIns="92075" tIns="46038" rIns="92075" bIns="46038">
            <a:spAutoFit/>
          </a:bodyPr>
          <a:lstStyle/>
          <a:p>
            <a:pPr marL="341313" lvl="1" indent="-227013" defTabSz="346075" eaLnBrk="0" hangingPunct="0">
              <a:lnSpc>
                <a:spcPct val="95000"/>
              </a:lnSpc>
              <a:spcBef>
                <a:spcPct val="35000"/>
              </a:spcBef>
              <a:buClr>
                <a:srgbClr val="FFCC66"/>
              </a:buClr>
              <a:buFontTx/>
              <a:buChar char="•"/>
              <a:tabLst>
                <a:tab pos="571500" algn="l"/>
              </a:tabLst>
            </a:pPr>
            <a:r>
              <a:rPr lang="en-US" sz="2400" dirty="0">
                <a:solidFill>
                  <a:srgbClr val="002C78"/>
                </a:solidFill>
                <a:latin typeface="Helvetica LT Std"/>
              </a:rPr>
              <a:t>Each row of data in a table is uniquely identified by a primary key (</a:t>
            </a:r>
            <a:r>
              <a:rPr lang="ru-RU" sz="2400" dirty="0">
                <a:solidFill>
                  <a:srgbClr val="002C78"/>
                </a:solidFill>
                <a:latin typeface="Arial" pitchFamily="34" charset="0"/>
              </a:rPr>
              <a:t>PK).</a:t>
            </a:r>
            <a:endParaRPr lang="ru-RU" sz="2800" dirty="0">
              <a:solidFill>
                <a:srgbClr val="002C78"/>
              </a:solidFill>
              <a:latin typeface="Arial" pitchFamily="34" charset="0"/>
            </a:endParaRPr>
          </a:p>
        </p:txBody>
      </p:sp>
      <p:sp>
        <p:nvSpPr>
          <p:cNvPr id="21" name="Rectangle 19"/>
          <p:cNvSpPr>
            <a:spLocks noChangeArrowheads="1"/>
          </p:cNvSpPr>
          <p:nvPr/>
        </p:nvSpPr>
        <p:spPr bwMode="auto">
          <a:xfrm>
            <a:off x="1912620" y="3355023"/>
            <a:ext cx="2012950" cy="366712"/>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en-US" sz="1800" b="0" dirty="0">
                <a:solidFill>
                  <a:srgbClr val="002C78"/>
                </a:solidFill>
                <a:effectLst>
                  <a:outerShdw blurRad="38100" dist="38100" dir="2700000" algn="tl">
                    <a:srgbClr val="C0C0C0"/>
                  </a:outerShdw>
                </a:effectLst>
                <a:latin typeface="Arial" pitchFamily="34" charset="0"/>
              </a:rPr>
              <a:t>Table name</a:t>
            </a:r>
            <a:r>
              <a:rPr lang="ru-RU" sz="1800" b="0" dirty="0">
                <a:solidFill>
                  <a:srgbClr val="002C78"/>
                </a:solidFill>
                <a:effectLst>
                  <a:outerShdw blurRad="38100" dist="38100" dir="2700000" algn="tl">
                    <a:srgbClr val="C0C0C0"/>
                  </a:outerShdw>
                </a:effectLst>
                <a:latin typeface="Arial" pitchFamily="34" charset="0"/>
              </a:rPr>
              <a:t>: </a:t>
            </a:r>
            <a:r>
              <a:rPr lang="ru-RU" sz="1800" dirty="0">
                <a:solidFill>
                  <a:srgbClr val="002C78"/>
                </a:solidFill>
                <a:effectLst>
                  <a:outerShdw blurRad="38100" dist="38100" dir="2700000" algn="tl">
                    <a:srgbClr val="C0C0C0"/>
                  </a:outerShdw>
                </a:effectLst>
                <a:latin typeface="Arial" pitchFamily="34" charset="0"/>
              </a:rPr>
              <a:t>EMP</a:t>
            </a:r>
          </a:p>
        </p:txBody>
      </p:sp>
      <p:sp>
        <p:nvSpPr>
          <p:cNvPr id="22" name="Rectangle 20"/>
          <p:cNvSpPr>
            <a:spLocks noChangeArrowheads="1"/>
          </p:cNvSpPr>
          <p:nvPr/>
        </p:nvSpPr>
        <p:spPr bwMode="auto">
          <a:xfrm>
            <a:off x="5801995" y="3355023"/>
            <a:ext cx="2127250" cy="366712"/>
          </a:xfrm>
          <a:prstGeom prst="rect">
            <a:avLst/>
          </a:prstGeom>
          <a:noFill/>
          <a:ln w="9525">
            <a:noFill/>
            <a:miter lim="800000"/>
            <a:headEnd/>
            <a:tailEnd/>
          </a:ln>
          <a:effectLst/>
        </p:spPr>
        <p:txBody>
          <a:bodyPr wrap="none" lIns="92075" tIns="46038" rIns="92075" bIns="46038">
            <a:spAutoFit/>
          </a:bodyPr>
          <a:lstStyle/>
          <a:p>
            <a:pPr eaLnBrk="0" hangingPunct="0">
              <a:spcBef>
                <a:spcPct val="0"/>
              </a:spcBef>
              <a:buFontTx/>
              <a:buNone/>
            </a:pPr>
            <a:r>
              <a:rPr lang="en-US" sz="1800" b="0">
                <a:solidFill>
                  <a:srgbClr val="002C78"/>
                </a:solidFill>
                <a:effectLst>
                  <a:outerShdw blurRad="38100" dist="38100" dir="2700000" algn="tl">
                    <a:srgbClr val="C0C0C0"/>
                  </a:outerShdw>
                </a:effectLst>
                <a:latin typeface="Arial" pitchFamily="34" charset="0"/>
              </a:rPr>
              <a:t>Table name</a:t>
            </a:r>
            <a:r>
              <a:rPr lang="ru-RU" sz="1800" b="0">
                <a:solidFill>
                  <a:srgbClr val="002C78"/>
                </a:solidFill>
                <a:effectLst>
                  <a:outerShdw blurRad="38100" dist="38100" dir="2700000" algn="tl">
                    <a:srgbClr val="C0C0C0"/>
                  </a:outerShdw>
                </a:effectLst>
                <a:latin typeface="Arial" pitchFamily="34" charset="0"/>
              </a:rPr>
              <a:t>: </a:t>
            </a:r>
            <a:r>
              <a:rPr lang="ru-RU" sz="1800">
                <a:solidFill>
                  <a:srgbClr val="002C78"/>
                </a:solidFill>
                <a:effectLst>
                  <a:outerShdw blurRad="38100" dist="38100" dir="2700000" algn="tl">
                    <a:srgbClr val="C0C0C0"/>
                  </a:outerShdw>
                </a:effectLst>
                <a:latin typeface="Arial" pitchFamily="34" charset="0"/>
              </a:rPr>
              <a:t>DEPT</a:t>
            </a:r>
          </a:p>
        </p:txBody>
      </p:sp>
      <p:grpSp>
        <p:nvGrpSpPr>
          <p:cNvPr id="23" name="Group 21"/>
          <p:cNvGrpSpPr>
            <a:grpSpLocks/>
          </p:cNvGrpSpPr>
          <p:nvPr/>
        </p:nvGrpSpPr>
        <p:grpSpPr bwMode="auto">
          <a:xfrm>
            <a:off x="2066608" y="5128260"/>
            <a:ext cx="5543550" cy="844550"/>
            <a:chOff x="481" y="3396"/>
            <a:chExt cx="3492" cy="532"/>
          </a:xfrm>
        </p:grpSpPr>
        <p:grpSp>
          <p:nvGrpSpPr>
            <p:cNvPr id="24" name="Group 22"/>
            <p:cNvGrpSpPr>
              <a:grpSpLocks/>
            </p:cNvGrpSpPr>
            <p:nvPr/>
          </p:nvGrpSpPr>
          <p:grpSpPr bwMode="auto">
            <a:xfrm>
              <a:off x="481" y="3396"/>
              <a:ext cx="932" cy="532"/>
              <a:chOff x="481" y="3396"/>
              <a:chExt cx="932" cy="532"/>
            </a:xfrm>
          </p:grpSpPr>
          <p:sp>
            <p:nvSpPr>
              <p:cNvPr id="28" name="Rectangle 23"/>
              <p:cNvSpPr>
                <a:spLocks noChangeArrowheads="1"/>
              </p:cNvSpPr>
              <p:nvPr/>
            </p:nvSpPr>
            <p:spPr bwMode="auto">
              <a:xfrm>
                <a:off x="481" y="3697"/>
                <a:ext cx="932" cy="231"/>
              </a:xfrm>
              <a:prstGeom prst="rect">
                <a:avLst/>
              </a:prstGeom>
              <a:noFill/>
              <a:ln w="9525">
                <a:noFill/>
                <a:miter lim="800000"/>
                <a:headEnd/>
                <a:tailEnd/>
              </a:ln>
              <a:effectLst/>
            </p:spPr>
            <p:txBody>
              <a:bodyPr wrap="none" lIns="92075" tIns="46038" rIns="92075" bIns="46038">
                <a:spAutoFit/>
              </a:bodyPr>
              <a:lstStyle/>
              <a:p>
                <a:pPr algn="ctr" defTabSz="822325" eaLnBrk="0" hangingPunct="0">
                  <a:spcBef>
                    <a:spcPct val="50000"/>
                  </a:spcBef>
                  <a:buFontTx/>
                  <a:buNone/>
                </a:pPr>
                <a:r>
                  <a:rPr lang="en-US" sz="1800">
                    <a:solidFill>
                      <a:srgbClr val="002C78"/>
                    </a:solidFill>
                    <a:effectLst>
                      <a:outerShdw blurRad="38100" dist="38100" dir="2700000" algn="tl">
                        <a:srgbClr val="C0C0C0"/>
                      </a:outerShdw>
                    </a:effectLst>
                    <a:latin typeface="Arial" pitchFamily="34" charset="0"/>
                  </a:rPr>
                  <a:t>Primary key</a:t>
                </a:r>
                <a:endParaRPr lang="ru-RU" sz="1800">
                  <a:solidFill>
                    <a:srgbClr val="002C78"/>
                  </a:solidFill>
                  <a:effectLst>
                    <a:outerShdw blurRad="38100" dist="38100" dir="2700000" algn="tl">
                      <a:srgbClr val="C0C0C0"/>
                    </a:outerShdw>
                  </a:effectLst>
                  <a:latin typeface="Arial" pitchFamily="34" charset="0"/>
                </a:endParaRPr>
              </a:p>
            </p:txBody>
          </p:sp>
          <p:sp>
            <p:nvSpPr>
              <p:cNvPr id="29" name="Line 24"/>
              <p:cNvSpPr>
                <a:spLocks noChangeShapeType="1"/>
              </p:cNvSpPr>
              <p:nvPr/>
            </p:nvSpPr>
            <p:spPr bwMode="auto">
              <a:xfrm flipV="1">
                <a:off x="660" y="3396"/>
                <a:ext cx="0" cy="288"/>
              </a:xfrm>
              <a:prstGeom prst="line">
                <a:avLst/>
              </a:prstGeom>
              <a:noFill/>
              <a:ln w="50800">
                <a:solidFill>
                  <a:srgbClr val="FFCC00"/>
                </a:solidFill>
                <a:round/>
                <a:headEnd type="none" w="sm" len="sm"/>
                <a:tailEnd type="stealth" w="med" len="lg"/>
              </a:ln>
              <a:effectLst>
                <a:outerShdw dist="35921" dir="2700000" algn="ctr" rotWithShape="0">
                  <a:srgbClr val="000000"/>
                </a:outerShdw>
              </a:effectLst>
            </p:spPr>
            <p:txBody>
              <a:bodyPr wrap="none" anchor="ctr"/>
              <a:lstStyle/>
              <a:p>
                <a:endParaRPr lang="en-US"/>
              </a:p>
            </p:txBody>
          </p:sp>
        </p:grpSp>
        <p:grpSp>
          <p:nvGrpSpPr>
            <p:cNvPr id="25" name="Group 25"/>
            <p:cNvGrpSpPr>
              <a:grpSpLocks/>
            </p:cNvGrpSpPr>
            <p:nvPr/>
          </p:nvGrpSpPr>
          <p:grpSpPr bwMode="auto">
            <a:xfrm>
              <a:off x="3041" y="3396"/>
              <a:ext cx="932" cy="532"/>
              <a:chOff x="3041" y="3396"/>
              <a:chExt cx="932" cy="532"/>
            </a:xfrm>
          </p:grpSpPr>
          <p:sp>
            <p:nvSpPr>
              <p:cNvPr id="26" name="Rectangle 26"/>
              <p:cNvSpPr>
                <a:spLocks noChangeArrowheads="1"/>
              </p:cNvSpPr>
              <p:nvPr/>
            </p:nvSpPr>
            <p:spPr bwMode="auto">
              <a:xfrm>
                <a:off x="3041" y="3697"/>
                <a:ext cx="932" cy="231"/>
              </a:xfrm>
              <a:prstGeom prst="rect">
                <a:avLst/>
              </a:prstGeom>
              <a:noFill/>
              <a:ln w="9525">
                <a:noFill/>
                <a:miter lim="800000"/>
                <a:headEnd/>
                <a:tailEnd/>
              </a:ln>
              <a:effectLst/>
            </p:spPr>
            <p:txBody>
              <a:bodyPr wrap="none" lIns="92075" tIns="46038" rIns="92075" bIns="46038">
                <a:spAutoFit/>
              </a:bodyPr>
              <a:lstStyle/>
              <a:p>
                <a:pPr algn="ctr" defTabSz="822325" eaLnBrk="0" hangingPunct="0">
                  <a:spcBef>
                    <a:spcPct val="50000"/>
                  </a:spcBef>
                  <a:buFontTx/>
                  <a:buNone/>
                </a:pPr>
                <a:r>
                  <a:rPr lang="en-US" sz="1800">
                    <a:solidFill>
                      <a:srgbClr val="002C78"/>
                    </a:solidFill>
                    <a:effectLst>
                      <a:outerShdw blurRad="38100" dist="38100" dir="2700000" algn="tl">
                        <a:srgbClr val="C0C0C0"/>
                      </a:outerShdw>
                    </a:effectLst>
                    <a:latin typeface="Arial" pitchFamily="34" charset="0"/>
                  </a:rPr>
                  <a:t>Primary key</a:t>
                </a:r>
                <a:endParaRPr lang="ru-RU" sz="1800">
                  <a:solidFill>
                    <a:srgbClr val="002C78"/>
                  </a:solidFill>
                  <a:effectLst>
                    <a:outerShdw blurRad="38100" dist="38100" dir="2700000" algn="tl">
                      <a:srgbClr val="C0C0C0"/>
                    </a:outerShdw>
                  </a:effectLst>
                  <a:latin typeface="Arial" pitchFamily="34" charset="0"/>
                </a:endParaRPr>
              </a:p>
            </p:txBody>
          </p:sp>
          <p:sp>
            <p:nvSpPr>
              <p:cNvPr id="27" name="Line 27"/>
              <p:cNvSpPr>
                <a:spLocks noChangeShapeType="1"/>
              </p:cNvSpPr>
              <p:nvPr/>
            </p:nvSpPr>
            <p:spPr bwMode="auto">
              <a:xfrm flipV="1">
                <a:off x="3228" y="3396"/>
                <a:ext cx="0" cy="288"/>
              </a:xfrm>
              <a:prstGeom prst="line">
                <a:avLst/>
              </a:prstGeom>
              <a:noFill/>
              <a:ln w="50800">
                <a:solidFill>
                  <a:srgbClr val="FFCC00"/>
                </a:solidFill>
                <a:round/>
                <a:headEnd type="none" w="sm" len="sm"/>
                <a:tailEnd type="stealth" w="med" len="lg"/>
              </a:ln>
              <a:effectLst>
                <a:outerShdw dist="35921" dir="2700000" algn="ctr" rotWithShape="0">
                  <a:srgbClr val="000000"/>
                </a:outerShdw>
              </a:effectLst>
            </p:spPr>
            <p:txBody>
              <a:bodyPr wrap="none" anchor="ctr"/>
              <a:lstStyle/>
              <a:p>
                <a:endParaRPr lang="en-US"/>
              </a:p>
            </p:txBody>
          </p:sp>
        </p:grpSp>
      </p:grpSp>
      <p:sp>
        <p:nvSpPr>
          <p:cNvPr id="30" name="Rectangle 28"/>
          <p:cNvSpPr>
            <a:spLocks noChangeArrowheads="1"/>
          </p:cNvSpPr>
          <p:nvPr/>
        </p:nvSpPr>
        <p:spPr bwMode="auto">
          <a:xfrm>
            <a:off x="2049145" y="1946910"/>
            <a:ext cx="7635875" cy="846138"/>
          </a:xfrm>
          <a:prstGeom prst="rect">
            <a:avLst/>
          </a:prstGeom>
          <a:noFill/>
          <a:ln w="9525">
            <a:noFill/>
            <a:miter lim="800000"/>
            <a:headEnd/>
            <a:tailEnd/>
          </a:ln>
          <a:effectLst/>
        </p:spPr>
        <p:txBody>
          <a:bodyPr lIns="92075" tIns="46038" rIns="92075" bIns="46038">
            <a:spAutoFit/>
          </a:bodyPr>
          <a:lstStyle/>
          <a:p>
            <a:pPr marL="341313" lvl="1" indent="-227013" defTabSz="346075" eaLnBrk="0" hangingPunct="0">
              <a:lnSpc>
                <a:spcPct val="95000"/>
              </a:lnSpc>
              <a:spcBef>
                <a:spcPct val="35000"/>
              </a:spcBef>
              <a:buClr>
                <a:srgbClr val="FFCC66"/>
              </a:buClr>
              <a:buFontTx/>
              <a:buChar char="•"/>
              <a:tabLst>
                <a:tab pos="571500" algn="l"/>
              </a:tabLst>
            </a:pPr>
            <a:r>
              <a:rPr lang="en-US" sz="2400" dirty="0">
                <a:solidFill>
                  <a:srgbClr val="002C78"/>
                </a:solidFill>
                <a:latin typeface="Helvetica LT Std"/>
              </a:rPr>
              <a:t>You can </a:t>
            </a:r>
            <a:r>
              <a:rPr lang="en-US" sz="2400" dirty="0" smtClean="0">
                <a:solidFill>
                  <a:srgbClr val="002C78"/>
                </a:solidFill>
                <a:latin typeface="Helvetica LT Std"/>
              </a:rPr>
              <a:t>logically </a:t>
            </a:r>
            <a:r>
              <a:rPr lang="en-US" sz="2400" dirty="0">
                <a:solidFill>
                  <a:srgbClr val="002C78"/>
                </a:solidFill>
                <a:latin typeface="Helvetica LT Std"/>
              </a:rPr>
              <a:t>relate data from multiple tables using foreign keys</a:t>
            </a:r>
            <a:r>
              <a:rPr lang="ru-RU" sz="2800" dirty="0">
                <a:solidFill>
                  <a:srgbClr val="002C78"/>
                </a:solidFill>
                <a:latin typeface="Arial" pitchFamily="34" charset="0"/>
              </a:rPr>
              <a:t> (FK).</a:t>
            </a:r>
          </a:p>
        </p:txBody>
      </p:sp>
      <p:grpSp>
        <p:nvGrpSpPr>
          <p:cNvPr id="31" name="Group 29"/>
          <p:cNvGrpSpPr>
            <a:grpSpLocks/>
          </p:cNvGrpSpPr>
          <p:nvPr/>
        </p:nvGrpSpPr>
        <p:grpSpPr bwMode="auto">
          <a:xfrm>
            <a:off x="4282758" y="5128260"/>
            <a:ext cx="1466850" cy="844550"/>
            <a:chOff x="1877" y="3396"/>
            <a:chExt cx="924" cy="532"/>
          </a:xfrm>
        </p:grpSpPr>
        <p:sp>
          <p:nvSpPr>
            <p:cNvPr id="32" name="Rectangle 30"/>
            <p:cNvSpPr>
              <a:spLocks noChangeArrowheads="1"/>
            </p:cNvSpPr>
            <p:nvPr/>
          </p:nvSpPr>
          <p:spPr bwMode="auto">
            <a:xfrm>
              <a:off x="1877" y="3697"/>
              <a:ext cx="924" cy="231"/>
            </a:xfrm>
            <a:prstGeom prst="rect">
              <a:avLst/>
            </a:prstGeom>
            <a:noFill/>
            <a:ln w="9525">
              <a:noFill/>
              <a:miter lim="800000"/>
              <a:headEnd/>
              <a:tailEnd/>
            </a:ln>
            <a:effectLst/>
          </p:spPr>
          <p:txBody>
            <a:bodyPr wrap="none" lIns="92075" tIns="46038" rIns="92075" bIns="46038">
              <a:spAutoFit/>
            </a:bodyPr>
            <a:lstStyle/>
            <a:p>
              <a:pPr algn="ctr" defTabSz="822325" eaLnBrk="0" hangingPunct="0">
                <a:spcBef>
                  <a:spcPct val="50000"/>
                </a:spcBef>
                <a:buFontTx/>
                <a:buNone/>
              </a:pPr>
              <a:r>
                <a:rPr lang="en-US" sz="1800">
                  <a:solidFill>
                    <a:srgbClr val="002C78"/>
                  </a:solidFill>
                  <a:effectLst>
                    <a:outerShdw blurRad="38100" dist="38100" dir="2700000" algn="tl">
                      <a:srgbClr val="C0C0C0"/>
                    </a:outerShdw>
                  </a:effectLst>
                  <a:latin typeface="Arial" pitchFamily="34" charset="0"/>
                </a:rPr>
                <a:t>Foreign key</a:t>
              </a:r>
              <a:endParaRPr lang="ru-RU" sz="1800">
                <a:solidFill>
                  <a:srgbClr val="002C78"/>
                </a:solidFill>
                <a:effectLst>
                  <a:outerShdw blurRad="38100" dist="38100" dir="2700000" algn="tl">
                    <a:srgbClr val="C0C0C0"/>
                  </a:outerShdw>
                </a:effectLst>
                <a:latin typeface="Arial" pitchFamily="34" charset="0"/>
              </a:endParaRPr>
            </a:p>
          </p:txBody>
        </p:sp>
        <p:sp>
          <p:nvSpPr>
            <p:cNvPr id="33" name="Line 31"/>
            <p:cNvSpPr>
              <a:spLocks noChangeShapeType="1"/>
            </p:cNvSpPr>
            <p:nvPr/>
          </p:nvSpPr>
          <p:spPr bwMode="auto">
            <a:xfrm flipV="1">
              <a:off x="2640" y="3396"/>
              <a:ext cx="0" cy="288"/>
            </a:xfrm>
            <a:prstGeom prst="line">
              <a:avLst/>
            </a:prstGeom>
            <a:noFill/>
            <a:ln w="50800">
              <a:solidFill>
                <a:srgbClr val="FFCC00"/>
              </a:solidFill>
              <a:round/>
              <a:headEnd type="none" w="sm" len="sm"/>
              <a:tailEnd type="stealth" w="med" len="lg"/>
            </a:ln>
            <a:effectLst>
              <a:outerShdw dist="35921" dir="2700000" algn="ctr" rotWithShape="0">
                <a:srgbClr val="000000"/>
              </a:outerShdw>
            </a:effectLst>
          </p:spPr>
          <p:txBody>
            <a:bodyPr wrap="none" anchor="ctr"/>
            <a:lstStyle/>
            <a:p>
              <a:endParaRPr lang="en-US"/>
            </a:p>
          </p:txBody>
        </p:sp>
      </p:grpSp>
      <p:grpSp>
        <p:nvGrpSpPr>
          <p:cNvPr id="34" name="Group 32"/>
          <p:cNvGrpSpPr>
            <a:grpSpLocks/>
          </p:cNvGrpSpPr>
          <p:nvPr/>
        </p:nvGrpSpPr>
        <p:grpSpPr bwMode="auto">
          <a:xfrm>
            <a:off x="4898708" y="4045585"/>
            <a:ext cx="1695450" cy="687388"/>
            <a:chOff x="2265" y="2714"/>
            <a:chExt cx="1068" cy="433"/>
          </a:xfrm>
        </p:grpSpPr>
        <p:sp>
          <p:nvSpPr>
            <p:cNvPr id="35" name="Rectangle 33"/>
            <p:cNvSpPr>
              <a:spLocks noChangeArrowheads="1"/>
            </p:cNvSpPr>
            <p:nvPr/>
          </p:nvSpPr>
          <p:spPr bwMode="ltGray">
            <a:xfrm>
              <a:off x="2265" y="2714"/>
              <a:ext cx="540" cy="136"/>
            </a:xfrm>
            <a:prstGeom prst="rect">
              <a:avLst/>
            </a:prstGeom>
            <a:solidFill>
              <a:srgbClr val="FFFF00">
                <a:alpha val="50000"/>
              </a:srgbClr>
            </a:solidFill>
            <a:ln w="9525">
              <a:noFill/>
              <a:miter lim="800000"/>
              <a:headEnd/>
              <a:tailEnd/>
            </a:ln>
            <a:effectLst/>
          </p:spPr>
          <p:txBody>
            <a:bodyPr wrap="none" anchor="ctr"/>
            <a:lstStyle/>
            <a:p>
              <a:endParaRPr lang="en-US"/>
            </a:p>
          </p:txBody>
        </p:sp>
        <p:sp>
          <p:nvSpPr>
            <p:cNvPr id="36" name="Rectangle 34"/>
            <p:cNvSpPr>
              <a:spLocks noChangeArrowheads="1"/>
            </p:cNvSpPr>
            <p:nvPr/>
          </p:nvSpPr>
          <p:spPr bwMode="ltGray">
            <a:xfrm>
              <a:off x="2892" y="2714"/>
              <a:ext cx="441" cy="136"/>
            </a:xfrm>
            <a:prstGeom prst="rect">
              <a:avLst/>
            </a:prstGeom>
            <a:solidFill>
              <a:srgbClr val="FFFF00">
                <a:alpha val="50000"/>
              </a:srgbClr>
            </a:solidFill>
            <a:ln w="9525">
              <a:noFill/>
              <a:miter lim="800000"/>
              <a:headEnd/>
              <a:tailEnd/>
            </a:ln>
            <a:effectLst/>
          </p:spPr>
          <p:txBody>
            <a:bodyPr wrap="none" anchor="ctr"/>
            <a:lstStyle/>
            <a:p>
              <a:endParaRPr lang="en-US"/>
            </a:p>
          </p:txBody>
        </p:sp>
        <p:sp>
          <p:nvSpPr>
            <p:cNvPr id="37" name="Rectangle 35"/>
            <p:cNvSpPr>
              <a:spLocks noChangeArrowheads="1"/>
            </p:cNvSpPr>
            <p:nvPr/>
          </p:nvSpPr>
          <p:spPr bwMode="ltGray">
            <a:xfrm>
              <a:off x="2265" y="3009"/>
              <a:ext cx="540" cy="138"/>
            </a:xfrm>
            <a:prstGeom prst="rect">
              <a:avLst/>
            </a:prstGeom>
            <a:solidFill>
              <a:srgbClr val="FFFF00">
                <a:alpha val="50000"/>
              </a:srgbClr>
            </a:solidFill>
            <a:ln w="9525">
              <a:noFill/>
              <a:miter lim="800000"/>
              <a:headEnd/>
              <a:tailEnd/>
            </a:ln>
            <a:effectLst/>
          </p:spPr>
          <p:txBody>
            <a:bodyPr wrap="none" anchor="ctr"/>
            <a:lstStyle/>
            <a:p>
              <a:endParaRPr lang="en-US"/>
            </a:p>
          </p:txBody>
        </p:sp>
      </p:grpSp>
      <p:grpSp>
        <p:nvGrpSpPr>
          <p:cNvPr id="38" name="Group 36"/>
          <p:cNvGrpSpPr>
            <a:grpSpLocks/>
          </p:cNvGrpSpPr>
          <p:nvPr/>
        </p:nvGrpSpPr>
        <p:grpSpPr bwMode="auto">
          <a:xfrm>
            <a:off x="4898708" y="4278948"/>
            <a:ext cx="1695450" cy="715962"/>
            <a:chOff x="2265" y="2861"/>
            <a:chExt cx="1068" cy="451"/>
          </a:xfrm>
        </p:grpSpPr>
        <p:sp>
          <p:nvSpPr>
            <p:cNvPr id="39" name="Rectangle 37"/>
            <p:cNvSpPr>
              <a:spLocks noChangeArrowheads="1"/>
            </p:cNvSpPr>
            <p:nvPr/>
          </p:nvSpPr>
          <p:spPr bwMode="ltGray">
            <a:xfrm>
              <a:off x="2265" y="3159"/>
              <a:ext cx="540" cy="153"/>
            </a:xfrm>
            <a:prstGeom prst="rect">
              <a:avLst/>
            </a:prstGeom>
            <a:solidFill>
              <a:srgbClr val="009900">
                <a:alpha val="50000"/>
              </a:srgbClr>
            </a:solidFill>
            <a:ln w="9525">
              <a:noFill/>
              <a:miter lim="800000"/>
              <a:headEnd/>
              <a:tailEnd/>
            </a:ln>
            <a:effectLst/>
          </p:spPr>
          <p:txBody>
            <a:bodyPr wrap="none" anchor="ctr"/>
            <a:lstStyle/>
            <a:p>
              <a:endParaRPr lang="en-US"/>
            </a:p>
          </p:txBody>
        </p:sp>
        <p:sp>
          <p:nvSpPr>
            <p:cNvPr id="40" name="Rectangle 38"/>
            <p:cNvSpPr>
              <a:spLocks noChangeArrowheads="1"/>
            </p:cNvSpPr>
            <p:nvPr/>
          </p:nvSpPr>
          <p:spPr bwMode="ltGray">
            <a:xfrm>
              <a:off x="2892" y="2861"/>
              <a:ext cx="441" cy="136"/>
            </a:xfrm>
            <a:prstGeom prst="rect">
              <a:avLst/>
            </a:prstGeom>
            <a:solidFill>
              <a:srgbClr val="009900">
                <a:alpha val="50000"/>
              </a:srgbClr>
            </a:solidFill>
            <a:ln w="9525">
              <a:noFill/>
              <a:miter lim="800000"/>
              <a:headEnd/>
              <a:tailEnd/>
            </a:ln>
            <a:effectLst/>
          </p:spPr>
          <p:txBody>
            <a:bodyPr wrap="none" anchor="ctr"/>
            <a:lstStyle/>
            <a:p>
              <a:endParaRPr lang="en-US"/>
            </a:p>
          </p:txBody>
        </p:sp>
      </p:grpSp>
      <p:grpSp>
        <p:nvGrpSpPr>
          <p:cNvPr id="41" name="Group 39"/>
          <p:cNvGrpSpPr>
            <a:grpSpLocks/>
          </p:cNvGrpSpPr>
          <p:nvPr/>
        </p:nvGrpSpPr>
        <p:grpSpPr bwMode="auto">
          <a:xfrm>
            <a:off x="4898708" y="4278948"/>
            <a:ext cx="1695450" cy="454025"/>
            <a:chOff x="2265" y="2861"/>
            <a:chExt cx="1068" cy="286"/>
          </a:xfrm>
        </p:grpSpPr>
        <p:sp>
          <p:nvSpPr>
            <p:cNvPr id="42" name="Rectangle 40"/>
            <p:cNvSpPr>
              <a:spLocks noChangeArrowheads="1"/>
            </p:cNvSpPr>
            <p:nvPr/>
          </p:nvSpPr>
          <p:spPr bwMode="ltGray">
            <a:xfrm>
              <a:off x="2265" y="2861"/>
              <a:ext cx="540" cy="136"/>
            </a:xfrm>
            <a:prstGeom prst="rect">
              <a:avLst/>
            </a:prstGeom>
            <a:solidFill>
              <a:srgbClr val="0066CC">
                <a:alpha val="50000"/>
              </a:srgbClr>
            </a:solidFill>
            <a:ln w="9525">
              <a:noFill/>
              <a:miter lim="800000"/>
              <a:headEnd/>
              <a:tailEnd/>
            </a:ln>
            <a:effectLst/>
          </p:spPr>
          <p:txBody>
            <a:bodyPr wrap="none" anchor="ctr"/>
            <a:lstStyle/>
            <a:p>
              <a:endParaRPr lang="en-US"/>
            </a:p>
          </p:txBody>
        </p:sp>
        <p:sp>
          <p:nvSpPr>
            <p:cNvPr id="43" name="Rectangle 41"/>
            <p:cNvSpPr>
              <a:spLocks noChangeArrowheads="1"/>
            </p:cNvSpPr>
            <p:nvPr/>
          </p:nvSpPr>
          <p:spPr bwMode="ltGray">
            <a:xfrm>
              <a:off x="2892" y="3008"/>
              <a:ext cx="441" cy="139"/>
            </a:xfrm>
            <a:prstGeom prst="rect">
              <a:avLst/>
            </a:prstGeom>
            <a:solidFill>
              <a:srgbClr val="0066CC">
                <a:alpha val="50000"/>
              </a:srgbClr>
            </a:solidFill>
            <a:ln w="9525">
              <a:noFill/>
              <a:miter lim="800000"/>
              <a:headEnd/>
              <a:tailEnd/>
            </a:ln>
            <a:effectLst/>
          </p:spPr>
          <p:txBody>
            <a:bodyPr wrap="none" anchor="ctr"/>
            <a:lstStyle/>
            <a:p>
              <a:endParaRPr lang="en-US"/>
            </a:p>
          </p:txBody>
        </p:sp>
      </p:grpSp>
      <p:sp>
        <p:nvSpPr>
          <p:cNvPr id="44" name="Rectangle 42"/>
          <p:cNvSpPr>
            <a:spLocks noChangeArrowheads="1"/>
          </p:cNvSpPr>
          <p:nvPr/>
        </p:nvSpPr>
        <p:spPr bwMode="auto">
          <a:xfrm>
            <a:off x="1982470" y="3736023"/>
            <a:ext cx="3787775" cy="1247137"/>
          </a:xfrm>
          <a:prstGeom prst="rect">
            <a:avLst/>
          </a:prstGeom>
          <a:noFill/>
          <a:ln w="9525">
            <a:noFill/>
            <a:miter lim="800000"/>
            <a:headEnd/>
            <a:tailEnd/>
          </a:ln>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EMPNO     ENAME      JOB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DEPTNO</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	 </a:t>
            </a:r>
            <a:r>
              <a:rPr lang="ru-RU" sz="1200" dirty="0">
                <a:solidFill>
                  <a:srgbClr val="000000"/>
                </a:solidFill>
                <a:latin typeface="Courier New" pitchFamily="49" charset="0"/>
              </a:rPr>
              <a:t>7839     KING      </a:t>
            </a:r>
            <a:r>
              <a:rPr lang="ru-RU" sz="1200" dirty="0" smtClean="0">
                <a:solidFill>
                  <a:srgbClr val="000000"/>
                </a:solidFill>
                <a:latin typeface="Courier New" pitchFamily="49" charset="0"/>
              </a:rPr>
              <a:t>PRESIDENT     10</a:t>
            </a:r>
            <a:endParaRPr lang="ru-RU" sz="1200" dirty="0">
              <a:solidFill>
                <a:srgbClr val="000000"/>
              </a:solidFill>
              <a:latin typeface="Courier New" pitchFamily="49" charset="0"/>
            </a:endParaRP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7698     BLAKE      </a:t>
            </a:r>
            <a:r>
              <a:rPr lang="ru-RU" sz="1200" dirty="0" smtClean="0">
                <a:solidFill>
                  <a:srgbClr val="000000"/>
                </a:solidFill>
                <a:latin typeface="Courier New" pitchFamily="49" charset="0"/>
              </a:rPr>
              <a:t>MANAGER</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     </a:t>
            </a:r>
            <a:r>
              <a:rPr lang="ru-RU" sz="1200" dirty="0">
                <a:solidFill>
                  <a:srgbClr val="000000"/>
                </a:solidFill>
                <a:latin typeface="Courier New" pitchFamily="49" charset="0"/>
              </a:rPr>
              <a:t>30</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7782     CLARK      MANAGER </a:t>
            </a:r>
            <a:r>
              <a:rPr lang="ru-RU" sz="1200" dirty="0" smtClean="0">
                <a:solidFill>
                  <a:srgbClr val="000000"/>
                </a:solidFill>
                <a:latin typeface="Courier New" pitchFamily="49" charset="0"/>
              </a:rPr>
              <a:t>     </a:t>
            </a:r>
            <a:r>
              <a:rPr lang="ru-RU" sz="1200" dirty="0">
                <a:solidFill>
                  <a:srgbClr val="000000"/>
                </a:solidFill>
                <a:latin typeface="Courier New" pitchFamily="49" charset="0"/>
              </a:rPr>
              <a:t>10</a:t>
            </a:r>
          </a:p>
          <a:p>
            <a:pPr defTabSz="400050" eaLnBrk="0" hangingPunct="0">
              <a:lnSpc>
                <a:spcPct val="125000"/>
              </a:lnSpc>
              <a:spcBef>
                <a:spcPct val="0"/>
              </a:spcBef>
              <a:buFontTx/>
              <a:buNone/>
              <a:tabLst>
                <a:tab pos="400050" algn="r"/>
                <a:tab pos="685800" algn="l"/>
              </a:tabLst>
            </a:pPr>
            <a:r>
              <a:rPr lang="ru-RU" sz="1200" dirty="0">
                <a:solidFill>
                  <a:srgbClr val="000000"/>
                </a:solidFill>
                <a:latin typeface="Courier New" pitchFamily="49" charset="0"/>
              </a:rPr>
              <a:t>	 7566     JONES      </a:t>
            </a:r>
            <a:r>
              <a:rPr lang="ru-RU" sz="1200" dirty="0" smtClean="0">
                <a:solidFill>
                  <a:srgbClr val="000000"/>
                </a:solidFill>
                <a:latin typeface="Courier New" pitchFamily="49" charset="0"/>
              </a:rPr>
              <a:t>MANAGER</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    </a:t>
            </a:r>
            <a:r>
              <a:rPr lang="en-US" sz="1200" dirty="0" smtClean="0">
                <a:solidFill>
                  <a:srgbClr val="000000"/>
                </a:solidFill>
                <a:latin typeface="Courier New" pitchFamily="49" charset="0"/>
              </a:rPr>
              <a:t> </a:t>
            </a:r>
            <a:r>
              <a:rPr lang="ru-RU" sz="1200" dirty="0" smtClean="0">
                <a:solidFill>
                  <a:srgbClr val="000000"/>
                </a:solidFill>
                <a:latin typeface="Courier New" pitchFamily="49" charset="0"/>
              </a:rPr>
              <a:t>20</a:t>
            </a:r>
            <a:endParaRPr lang="ru-RU" sz="1200" dirty="0">
              <a:solidFill>
                <a:srgbClr val="000000"/>
              </a:solidFill>
              <a:latin typeface="Courier New" pitchFamily="49" charset="0"/>
            </a:endParaRPr>
          </a:p>
        </p:txBody>
      </p:sp>
      <p:sp>
        <p:nvSpPr>
          <p:cNvPr id="45" name="Rectangle 43"/>
          <p:cNvSpPr>
            <a:spLocks noChangeArrowheads="1"/>
          </p:cNvSpPr>
          <p:nvPr/>
        </p:nvSpPr>
        <p:spPr bwMode="auto">
          <a:xfrm>
            <a:off x="5881370" y="3736023"/>
            <a:ext cx="3787775" cy="1235075"/>
          </a:xfrm>
          <a:prstGeom prst="rect">
            <a:avLst/>
          </a:prstGeom>
          <a:noFill/>
          <a:ln w="9525">
            <a:noFill/>
            <a:miter lim="800000"/>
            <a:headEnd/>
            <a:tailEnd/>
          </a:ln>
          <a:effectLst/>
        </p:spPr>
        <p:txBody>
          <a:bodyPr lIns="92075" tIns="46038" rIns="92075" bIns="46038">
            <a:spAutoFit/>
          </a:bodyPr>
          <a:lstStyle/>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DEPTNO  DNAME  		LOC</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    10  ACCOUNTING  	NEW YORK</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    20  RESEARCH    	DALLAS</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	    30  SALES       	CHICAGO</a:t>
            </a:r>
          </a:p>
          <a:p>
            <a:pPr defTabSz="400050" eaLnBrk="0" hangingPunct="0">
              <a:lnSpc>
                <a:spcPct val="125000"/>
              </a:lnSpc>
              <a:spcBef>
                <a:spcPct val="0"/>
              </a:spcBef>
              <a:buFontTx/>
              <a:buNone/>
              <a:tabLst>
                <a:tab pos="400050" algn="r"/>
                <a:tab pos="685800" algn="l"/>
              </a:tabLst>
            </a:pPr>
            <a:r>
              <a:rPr lang="ru-RU" sz="1200">
                <a:solidFill>
                  <a:srgbClr val="000000"/>
                </a:solidFill>
                <a:latin typeface="Courier New" pitchFamily="49" charset="0"/>
              </a:rPr>
              <a:t>	    40  OPERATIONS 	BOSTON</a:t>
            </a:r>
          </a:p>
        </p:txBody>
      </p:sp>
      <p:grpSp>
        <p:nvGrpSpPr>
          <p:cNvPr id="46" name="Group 44"/>
          <p:cNvGrpSpPr>
            <a:grpSpLocks/>
          </p:cNvGrpSpPr>
          <p:nvPr/>
        </p:nvGrpSpPr>
        <p:grpSpPr bwMode="auto">
          <a:xfrm>
            <a:off x="5716270" y="4104323"/>
            <a:ext cx="592138" cy="733425"/>
            <a:chOff x="2780" y="2751"/>
            <a:chExt cx="373" cy="462"/>
          </a:xfrm>
        </p:grpSpPr>
        <p:sp>
          <p:nvSpPr>
            <p:cNvPr id="47" name="Line 45"/>
            <p:cNvSpPr>
              <a:spLocks noChangeShapeType="1"/>
            </p:cNvSpPr>
            <p:nvPr/>
          </p:nvSpPr>
          <p:spPr bwMode="auto">
            <a:xfrm>
              <a:off x="2780" y="2751"/>
              <a:ext cx="336" cy="0"/>
            </a:xfrm>
            <a:prstGeom prst="line">
              <a:avLst/>
            </a:prstGeom>
            <a:noFill/>
            <a:ln w="25400">
              <a:solidFill>
                <a:srgbClr val="FF0033"/>
              </a:solidFill>
              <a:round/>
              <a:headEnd type="none" w="sm" len="sm"/>
              <a:tailEnd type="stealth" w="med" len="lg"/>
            </a:ln>
            <a:effectLst>
              <a:outerShdw dist="17961" dir="2700000" algn="ctr" rotWithShape="0">
                <a:srgbClr val="000000"/>
              </a:outerShdw>
            </a:effectLst>
          </p:spPr>
          <p:txBody>
            <a:bodyPr wrap="none" anchor="ctr"/>
            <a:lstStyle/>
            <a:p>
              <a:endParaRPr lang="en-US"/>
            </a:p>
          </p:txBody>
        </p:sp>
        <p:sp>
          <p:nvSpPr>
            <p:cNvPr id="48" name="Line 46"/>
            <p:cNvSpPr>
              <a:spLocks noChangeShapeType="1"/>
            </p:cNvSpPr>
            <p:nvPr/>
          </p:nvSpPr>
          <p:spPr bwMode="auto">
            <a:xfrm>
              <a:off x="2780" y="2923"/>
              <a:ext cx="373" cy="182"/>
            </a:xfrm>
            <a:prstGeom prst="line">
              <a:avLst/>
            </a:prstGeom>
            <a:noFill/>
            <a:ln w="25400">
              <a:solidFill>
                <a:srgbClr val="FF0033"/>
              </a:solidFill>
              <a:round/>
              <a:headEnd type="none" w="sm" len="sm"/>
              <a:tailEnd type="stealth" w="med" len="lg"/>
            </a:ln>
            <a:effectLst>
              <a:outerShdw dist="17961" dir="2700000" algn="ctr" rotWithShape="0">
                <a:srgbClr val="000000"/>
              </a:outerShdw>
            </a:effectLst>
          </p:spPr>
          <p:txBody>
            <a:bodyPr wrap="none" anchor="ctr"/>
            <a:lstStyle/>
            <a:p>
              <a:endParaRPr lang="en-US"/>
            </a:p>
          </p:txBody>
        </p:sp>
        <p:sp>
          <p:nvSpPr>
            <p:cNvPr id="49" name="Line 47"/>
            <p:cNvSpPr>
              <a:spLocks noChangeShapeType="1"/>
            </p:cNvSpPr>
            <p:nvPr/>
          </p:nvSpPr>
          <p:spPr bwMode="auto">
            <a:xfrm flipV="1">
              <a:off x="2780" y="2796"/>
              <a:ext cx="326" cy="272"/>
            </a:xfrm>
            <a:prstGeom prst="line">
              <a:avLst/>
            </a:prstGeom>
            <a:noFill/>
            <a:ln w="25400">
              <a:solidFill>
                <a:srgbClr val="FF0033"/>
              </a:solidFill>
              <a:round/>
              <a:headEnd type="none" w="sm" len="sm"/>
              <a:tailEnd type="stealth" w="med" len="lg"/>
            </a:ln>
            <a:effectLst>
              <a:outerShdw dist="17961" dir="2700000" algn="ctr" rotWithShape="0">
                <a:srgbClr val="000000"/>
              </a:outerShdw>
            </a:effectLst>
          </p:spPr>
          <p:txBody>
            <a:bodyPr wrap="none" anchor="ctr"/>
            <a:lstStyle/>
            <a:p>
              <a:endParaRPr lang="en-US"/>
            </a:p>
          </p:txBody>
        </p:sp>
        <p:sp>
          <p:nvSpPr>
            <p:cNvPr id="50" name="Line 48"/>
            <p:cNvSpPr>
              <a:spLocks noChangeShapeType="1"/>
            </p:cNvSpPr>
            <p:nvPr/>
          </p:nvSpPr>
          <p:spPr bwMode="auto">
            <a:xfrm flipV="1">
              <a:off x="2780" y="2905"/>
              <a:ext cx="336" cy="308"/>
            </a:xfrm>
            <a:prstGeom prst="line">
              <a:avLst/>
            </a:prstGeom>
            <a:noFill/>
            <a:ln w="25400">
              <a:solidFill>
                <a:srgbClr val="FF0033"/>
              </a:solidFill>
              <a:round/>
              <a:headEnd type="none" w="sm" len="sm"/>
              <a:tailEnd type="stealth" w="med" len="lg"/>
            </a:ln>
            <a:effectLst>
              <a:outerShdw dist="17961" dir="2700000" algn="ctr" rotWithShape="0">
                <a:srgbClr val="000000"/>
              </a:outerShdw>
            </a:effectLst>
          </p:spPr>
          <p:txBody>
            <a:bodyPr wrap="none" anchor="ctr"/>
            <a:lstStyle/>
            <a:p>
              <a:endParaRPr lang="en-US"/>
            </a:p>
          </p:txBody>
        </p:sp>
      </p:grpSp>
    </p:spTree>
    <p:extLst>
      <p:ext uri="{BB962C8B-B14F-4D97-AF65-F5344CB8AC3E}">
        <p14:creationId xmlns:p14="http://schemas.microsoft.com/office/powerpoint/2010/main" val="3263245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800" dirty="0" smtClean="0"/>
              <a:t>INDEXING</a:t>
            </a:r>
            <a:endParaRPr lang="en-US" dirty="0"/>
          </a:p>
        </p:txBody>
      </p:sp>
      <p:sp>
        <p:nvSpPr>
          <p:cNvPr id="20" name="Rectangle 18"/>
          <p:cNvSpPr>
            <a:spLocks noChangeArrowheads="1"/>
          </p:cNvSpPr>
          <p:nvPr/>
        </p:nvSpPr>
        <p:spPr bwMode="auto">
          <a:xfrm>
            <a:off x="2049145" y="1140460"/>
            <a:ext cx="7635875" cy="443840"/>
          </a:xfrm>
          <a:prstGeom prst="rect">
            <a:avLst/>
          </a:prstGeom>
          <a:noFill/>
          <a:ln w="9525">
            <a:noFill/>
            <a:miter lim="800000"/>
            <a:headEnd/>
            <a:tailEnd/>
          </a:ln>
          <a:effectLst/>
        </p:spPr>
        <p:txBody>
          <a:bodyPr lIns="92075" tIns="46038" rIns="92075" bIns="46038">
            <a:spAutoFit/>
          </a:bodyPr>
          <a:lstStyle/>
          <a:p>
            <a:pPr marL="114300" lvl="1" defTabSz="346075" eaLnBrk="0" hangingPunct="0">
              <a:lnSpc>
                <a:spcPct val="95000"/>
              </a:lnSpc>
              <a:spcBef>
                <a:spcPct val="35000"/>
              </a:spcBef>
              <a:buClr>
                <a:srgbClr val="FFCC66"/>
              </a:buClr>
              <a:tabLst>
                <a:tab pos="571500" algn="l"/>
              </a:tabLst>
            </a:pPr>
            <a:r>
              <a:rPr lang="en-US" sz="2400" dirty="0">
                <a:solidFill>
                  <a:srgbClr val="002C78"/>
                </a:solidFill>
                <a:latin typeface="Helvetica LT Std"/>
              </a:rPr>
              <a:t>When to Create an index</a:t>
            </a:r>
            <a:endParaRPr lang="ru-RU" sz="2800" dirty="0">
              <a:solidFill>
                <a:srgbClr val="002C78"/>
              </a:solidFill>
              <a:latin typeface="Arial" pitchFamily="34" charset="0"/>
            </a:endParaRPr>
          </a:p>
        </p:txBody>
      </p:sp>
      <p:pic>
        <p:nvPicPr>
          <p:cNvPr id="2" name="Picture 1"/>
          <p:cNvPicPr>
            <a:picLocks noChangeAspect="1"/>
          </p:cNvPicPr>
          <p:nvPr/>
        </p:nvPicPr>
        <p:blipFill>
          <a:blip r:embed="rId3"/>
          <a:stretch>
            <a:fillRect/>
          </a:stretch>
        </p:blipFill>
        <p:spPr>
          <a:xfrm>
            <a:off x="2560320" y="1893569"/>
            <a:ext cx="5946457" cy="3813359"/>
          </a:xfrm>
          <a:prstGeom prst="rect">
            <a:avLst/>
          </a:prstGeom>
        </p:spPr>
      </p:pic>
    </p:spTree>
    <p:extLst>
      <p:ext uri="{BB962C8B-B14F-4D97-AF65-F5344CB8AC3E}">
        <p14:creationId xmlns:p14="http://schemas.microsoft.com/office/powerpoint/2010/main" val="3096872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2">
      <a:dk1>
        <a:srgbClr val="000000"/>
      </a:dk1>
      <a:lt1>
        <a:srgbClr val="FFFFFF"/>
      </a:lt1>
      <a:dk2>
        <a:srgbClr val="44546A"/>
      </a:dk2>
      <a:lt2>
        <a:srgbClr val="E7E6E6"/>
      </a:lt2>
      <a:accent1>
        <a:srgbClr val="5B9BD5"/>
      </a:accent1>
      <a:accent2>
        <a:srgbClr val="009CB1"/>
      </a:accent2>
      <a:accent3>
        <a:srgbClr val="A5A5A5"/>
      </a:accent3>
      <a:accent4>
        <a:srgbClr val="FFC000"/>
      </a:accent4>
      <a:accent5>
        <a:srgbClr val="4472C4"/>
      </a:accent5>
      <a:accent6>
        <a:srgbClr val="70AD47"/>
      </a:accent6>
      <a:hlink>
        <a:srgbClr val="31B6CE"/>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S mentoring V5-Fonts.pptx" id="{54D3D54B-9FF3-489E-B961-B6B00E9C0E1E}" vid="{E0DA3E2F-0DCC-4319-B38C-D772C00CDE4F}"/>
    </a:ext>
  </a:extLst>
</a:theme>
</file>

<file path=ppt/theme/theme3.xml><?xml version="1.0" encoding="utf-8"?>
<a:theme xmlns:a="http://schemas.openxmlformats.org/drawingml/2006/main" name="2_Office Theme">
  <a:themeElements>
    <a:clrScheme name="Custom 2">
      <a:dk1>
        <a:srgbClr val="000000"/>
      </a:dk1>
      <a:lt1>
        <a:srgbClr val="FFFFFF"/>
      </a:lt1>
      <a:dk2>
        <a:srgbClr val="44546A"/>
      </a:dk2>
      <a:lt2>
        <a:srgbClr val="E7E6E6"/>
      </a:lt2>
      <a:accent1>
        <a:srgbClr val="5B9BD5"/>
      </a:accent1>
      <a:accent2>
        <a:srgbClr val="009CB1"/>
      </a:accent2>
      <a:accent3>
        <a:srgbClr val="A5A5A5"/>
      </a:accent3>
      <a:accent4>
        <a:srgbClr val="FFC000"/>
      </a:accent4>
      <a:accent5>
        <a:srgbClr val="4472C4"/>
      </a:accent5>
      <a:accent6>
        <a:srgbClr val="70AD47"/>
      </a:accent6>
      <a:hlink>
        <a:srgbClr val="31B6CE"/>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S mentoring V5-Fonts.pptx" id="{54D3D54B-9FF3-489E-B961-B6B00E9C0E1E}" vid="{E0DA3E2F-0DCC-4319-B38C-D772C00CDE4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1347</Words>
  <Application>Microsoft Office PowerPoint</Application>
  <PresentationFormat>Широкоэкранный</PresentationFormat>
  <Paragraphs>349</Paragraphs>
  <Slides>56</Slides>
  <Notes>55</Notes>
  <HiddenSlides>0</HiddenSlides>
  <MMClips>0</MMClips>
  <ScaleCrop>false</ScaleCrop>
  <HeadingPairs>
    <vt:vector size="6" baseType="variant">
      <vt:variant>
        <vt:lpstr>Использованные шрифты</vt:lpstr>
      </vt:variant>
      <vt:variant>
        <vt:i4>16</vt:i4>
      </vt:variant>
      <vt:variant>
        <vt:lpstr>Тема</vt:lpstr>
      </vt:variant>
      <vt:variant>
        <vt:i4>3</vt:i4>
      </vt:variant>
      <vt:variant>
        <vt:lpstr>Заголовки слайдов</vt:lpstr>
      </vt:variant>
      <vt:variant>
        <vt:i4>56</vt:i4>
      </vt:variant>
    </vt:vector>
  </HeadingPairs>
  <TitlesOfParts>
    <vt:vector size="75" baseType="lpstr">
      <vt:lpstr>Arial</vt:lpstr>
      <vt:lpstr>Arial Black</vt:lpstr>
      <vt:lpstr>BlinkMacSystemFont</vt:lpstr>
      <vt:lpstr>Calibri</vt:lpstr>
      <vt:lpstr>Calibri Light</vt:lpstr>
      <vt:lpstr>Courier New</vt:lpstr>
      <vt:lpstr>Helvetica LT Std</vt:lpstr>
      <vt:lpstr>Helvetica Neue</vt:lpstr>
      <vt:lpstr>Lucida Grande</vt:lpstr>
      <vt:lpstr>Open Sans</vt:lpstr>
      <vt:lpstr>Oswald</vt:lpstr>
      <vt:lpstr>Oswald DemiBold</vt:lpstr>
      <vt:lpstr>Source Sans Pro</vt:lpstr>
      <vt:lpstr>Source Sans Pro Black</vt:lpstr>
      <vt:lpstr>Source Sans Pro Light</vt:lpstr>
      <vt:lpstr>Trebuchet MS</vt:lpstr>
      <vt:lpstr>Cover Slides</vt:lpstr>
      <vt:lpstr>1_Office Theme</vt:lpstr>
      <vt:lpstr>2_Office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EPAM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Andrii Kochkin</dc:creator>
  <cp:lastModifiedBy>andrewpg</cp:lastModifiedBy>
  <cp:revision>32</cp:revision>
  <dcterms:created xsi:type="dcterms:W3CDTF">2017-11-02T07:27:52Z</dcterms:created>
  <dcterms:modified xsi:type="dcterms:W3CDTF">2017-11-07T23:28:21Z</dcterms:modified>
</cp:coreProperties>
</file>